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7" r:id="rId6"/>
    <p:sldId id="261" r:id="rId7"/>
    <p:sldId id="262" r:id="rId8"/>
    <p:sldId id="264" r:id="rId9"/>
    <p:sldId id="263" r:id="rId10"/>
    <p:sldId id="265" r:id="rId11"/>
    <p:sldId id="269" r:id="rId12"/>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4643"/>
  </p:normalViewPr>
  <p:slideViewPr>
    <p:cSldViewPr snapToGrid="0" snapToObjects="1">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25459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11186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73265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72019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97593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92022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8182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90905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32455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750CD70-ED06-8A4C-8457-617BE6286D59}" type="datetimeFigureOut">
              <a:rPr lang="es-ES_tradnl" smtClean="0"/>
              <a:t>05/06/2020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94285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0CD70-ED06-8A4C-8457-617BE6286D59}" type="datetimeFigureOut">
              <a:rPr lang="es-ES_tradnl" smtClean="0"/>
              <a:t>05/06/2020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CC457-A09E-9D4F-A284-871A4B35627A}" type="slidenum">
              <a:rPr lang="es-ES_tradnl" smtClean="0"/>
              <a:t>‹Nº›</a:t>
            </a:fld>
            <a:endParaRPr lang="es-ES_tradnl"/>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tituciondetierras.gov.co/control-y-rendicion-de-cuenta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restituciondetierras.gov.co/documents/10184/373005/NUEVO+DIRECTORIO+GENERAL+15122017.pdf/505e26cc-799f-435b-a01b-5077da546ac1" TargetMode="External"/><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5966179" y="6260138"/>
            <a:ext cx="3737113" cy="523220"/>
          </a:xfrm>
          <a:prstGeom prst="rect">
            <a:avLst/>
          </a:prstGeom>
          <a:noFill/>
        </p:spPr>
        <p:txBody>
          <a:bodyPr wrap="square" rtlCol="0">
            <a:spAutoFit/>
          </a:bodyPr>
          <a:lstStyle/>
          <a:p>
            <a:r>
              <a:rPr lang="es-ES_tradnl" sz="1400" dirty="0">
                <a:solidFill>
                  <a:schemeClr val="bg1"/>
                </a:solidFill>
                <a:latin typeface="Work Sans Light" charset="0"/>
                <a:ea typeface="Work Sans Light" charset="0"/>
                <a:cs typeface="Work Sans Light" charset="0"/>
              </a:rPr>
              <a:t>Elaborado por:</a:t>
            </a:r>
          </a:p>
          <a:p>
            <a:r>
              <a:rPr lang="es-ES_tradnl" sz="1400" dirty="0">
                <a:solidFill>
                  <a:schemeClr val="bg1"/>
                </a:solidFill>
                <a:latin typeface="Work Sans Light" charset="0"/>
                <a:ea typeface="Work Sans Light" charset="0"/>
                <a:cs typeface="Work Sans Light" charset="0"/>
              </a:rPr>
              <a:t>Unidad de Restitución de Tierras</a:t>
            </a:r>
            <a:endParaRPr lang="es-ES_tradnl" sz="1400" b="1" dirty="0">
              <a:solidFill>
                <a:schemeClr val="bg1"/>
              </a:solidFill>
              <a:latin typeface="Work Sans SemiBold" charset="0"/>
              <a:ea typeface="Work Sans SemiBold" charset="0"/>
              <a:cs typeface="Work Sans SemiBold" charset="0"/>
            </a:endParaRPr>
          </a:p>
        </p:txBody>
      </p:sp>
      <p:sp>
        <p:nvSpPr>
          <p:cNvPr id="7" name="10 Rectángulo">
            <a:extLst>
              <a:ext uri="{FF2B5EF4-FFF2-40B4-BE49-F238E27FC236}">
                <a16:creationId xmlns:a16="http://schemas.microsoft.com/office/drawing/2014/main" id="{21327CBB-936B-4568-B1DA-5A6251356DA2}"/>
              </a:ext>
            </a:extLst>
          </p:cNvPr>
          <p:cNvSpPr/>
          <p:nvPr/>
        </p:nvSpPr>
        <p:spPr>
          <a:xfrm>
            <a:off x="9023981" y="4117211"/>
            <a:ext cx="3019926" cy="1154926"/>
          </a:xfrm>
          <a:prstGeom prst="rect">
            <a:avLst/>
          </a:prstGeom>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CO" sz="1600" b="1" dirty="0">
                <a:ln w="10541" cmpd="sng">
                  <a:solidFill>
                    <a:srgbClr val="7D7D7D">
                      <a:tint val="100000"/>
                      <a:shade val="100000"/>
                      <a:satMod val="110000"/>
                    </a:srgbClr>
                  </a:solidFill>
                  <a:prstDash val="solid"/>
                </a:ln>
                <a:solidFill>
                  <a:schemeClr val="tx1"/>
                </a:solidFill>
              </a:rPr>
              <a:t>MES</a:t>
            </a:r>
          </a:p>
          <a:p>
            <a:pPr algn="ctr"/>
            <a:r>
              <a:rPr lang="es-CO" sz="1600" b="1" dirty="0">
                <a:ln w="10541" cmpd="sng">
                  <a:solidFill>
                    <a:srgbClr val="7D7D7D">
                      <a:tint val="100000"/>
                      <a:shade val="100000"/>
                      <a:satMod val="110000"/>
                    </a:srgbClr>
                  </a:solidFill>
                  <a:prstDash val="solid"/>
                </a:ln>
                <a:solidFill>
                  <a:schemeClr val="tx1"/>
                </a:solidFill>
              </a:rPr>
              <a:t>MAYO </a:t>
            </a:r>
          </a:p>
          <a:p>
            <a:pPr algn="ctr"/>
            <a:r>
              <a:rPr lang="es-CO" sz="1600" b="1" dirty="0">
                <a:ln w="10541" cmpd="sng">
                  <a:solidFill>
                    <a:srgbClr val="7D7D7D">
                      <a:tint val="100000"/>
                      <a:shade val="100000"/>
                      <a:satMod val="110000"/>
                    </a:srgbClr>
                  </a:solidFill>
                  <a:prstDash val="solid"/>
                </a:ln>
                <a:solidFill>
                  <a:schemeClr val="tx1"/>
                </a:solidFill>
              </a:rPr>
              <a:t>2020</a:t>
            </a:r>
          </a:p>
          <a:p>
            <a:pPr algn="ctr"/>
            <a:r>
              <a:rPr lang="es-CO" sz="1600" b="1" dirty="0">
                <a:ln w="10541" cmpd="sng">
                  <a:solidFill>
                    <a:srgbClr val="7D7D7D">
                      <a:tint val="100000"/>
                      <a:shade val="100000"/>
                      <a:satMod val="110000"/>
                    </a:srgbClr>
                  </a:solidFill>
                  <a:prstDash val="solid"/>
                </a:ln>
                <a:solidFill>
                  <a:schemeClr val="tx1"/>
                </a:solidFill>
              </a:rPr>
              <a:t>PROCESO DE ATENCION AL CIUDADANO – SECREATARÍA GENERAL</a:t>
            </a:r>
          </a:p>
          <a:p>
            <a:pPr algn="ctr"/>
            <a:endParaRPr lang="es-CO" sz="1600" b="1" dirty="0">
              <a:ln w="10541" cmpd="sng">
                <a:solidFill>
                  <a:srgbClr val="7D7D7D">
                    <a:tint val="100000"/>
                    <a:shade val="100000"/>
                    <a:satMod val="110000"/>
                  </a:srgbClr>
                </a:solidFill>
                <a:prstDash val="solid"/>
              </a:ln>
              <a:solidFill>
                <a:schemeClr val="tx1"/>
              </a:solidFill>
            </a:endParaRPr>
          </a:p>
        </p:txBody>
      </p:sp>
      <p:sp>
        <p:nvSpPr>
          <p:cNvPr id="8" name="Subtítulo 2">
            <a:extLst>
              <a:ext uri="{FF2B5EF4-FFF2-40B4-BE49-F238E27FC236}">
                <a16:creationId xmlns:a16="http://schemas.microsoft.com/office/drawing/2014/main" id="{3C288088-9065-4CC0-A426-B3AE7EB34D66}"/>
              </a:ext>
            </a:extLst>
          </p:cNvPr>
          <p:cNvSpPr txBox="1">
            <a:spLocks/>
          </p:cNvSpPr>
          <p:nvPr/>
        </p:nvSpPr>
        <p:spPr>
          <a:xfrm>
            <a:off x="1137355" y="1929951"/>
            <a:ext cx="6945611" cy="2006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4000" b="1" dirty="0">
                <a:solidFill>
                  <a:schemeClr val="bg2">
                    <a:lumMod val="10000"/>
                  </a:schemeClr>
                </a:solidFill>
                <a:effectLst>
                  <a:outerShdw blurRad="38100" dist="38100" dir="2700000" algn="tl">
                    <a:srgbClr val="000000">
                      <a:alpha val="43137"/>
                    </a:srgbClr>
                  </a:outerShdw>
                </a:effectLst>
              </a:rPr>
              <a:t>INFORME UNIFICADO DE GESTIÓN PQRSD</a:t>
            </a:r>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CuadroTexto 42">
            <a:extLst>
              <a:ext uri="{FF2B5EF4-FFF2-40B4-BE49-F238E27FC236}">
                <a16:creationId xmlns:a16="http://schemas.microsoft.com/office/drawing/2014/main" id="{B61A48A9-CF51-4D42-9020-1A017809B877}"/>
              </a:ext>
            </a:extLst>
          </p:cNvPr>
          <p:cNvSpPr txBox="1"/>
          <p:nvPr/>
        </p:nvSpPr>
        <p:spPr>
          <a:xfrm>
            <a:off x="5462640" y="69063"/>
            <a:ext cx="3087267" cy="1246495"/>
          </a:xfrm>
          <a:prstGeom prst="rect">
            <a:avLst/>
          </a:prstGeom>
          <a:noFill/>
        </p:spPr>
        <p:txBody>
          <a:bodyPr wrap="square" rtlCol="0">
            <a:spAutoFit/>
          </a:bodyPr>
          <a:lstStyle/>
          <a:p>
            <a:r>
              <a:rPr lang="es-CO" sz="7500" dirty="0"/>
              <a:t>PQRSD</a:t>
            </a:r>
          </a:p>
        </p:txBody>
      </p:sp>
      <p:sp>
        <p:nvSpPr>
          <p:cNvPr id="44" name="CuadroTexto 43">
            <a:extLst>
              <a:ext uri="{FF2B5EF4-FFF2-40B4-BE49-F238E27FC236}">
                <a16:creationId xmlns:a16="http://schemas.microsoft.com/office/drawing/2014/main" id="{50E07887-7C63-4D55-A020-DB182B38CB36}"/>
              </a:ext>
            </a:extLst>
          </p:cNvPr>
          <p:cNvSpPr txBox="1"/>
          <p:nvPr/>
        </p:nvSpPr>
        <p:spPr>
          <a:xfrm>
            <a:off x="3590939" y="1233616"/>
            <a:ext cx="5573210" cy="523220"/>
          </a:xfrm>
          <a:prstGeom prst="rect">
            <a:avLst/>
          </a:prstGeom>
          <a:noFill/>
        </p:spPr>
        <p:txBody>
          <a:bodyPr wrap="square" rtlCol="0">
            <a:spAutoFit/>
          </a:bodyPr>
          <a:lstStyle/>
          <a:p>
            <a:pPr algn="ctr"/>
            <a:r>
              <a:rPr lang="es-CO" sz="2800" dirty="0"/>
              <a:t>Tiempo promedio de respuesta</a:t>
            </a:r>
          </a:p>
        </p:txBody>
      </p:sp>
      <p:grpSp>
        <p:nvGrpSpPr>
          <p:cNvPr id="45" name="Grupo 44">
            <a:extLst>
              <a:ext uri="{FF2B5EF4-FFF2-40B4-BE49-F238E27FC236}">
                <a16:creationId xmlns:a16="http://schemas.microsoft.com/office/drawing/2014/main" id="{5944FC26-DD12-4FDE-B3B7-DF80BBD0B951}"/>
              </a:ext>
            </a:extLst>
          </p:cNvPr>
          <p:cNvGrpSpPr/>
          <p:nvPr/>
        </p:nvGrpSpPr>
        <p:grpSpPr>
          <a:xfrm>
            <a:off x="1056148" y="2116580"/>
            <a:ext cx="3511088" cy="1879619"/>
            <a:chOff x="143691" y="2271847"/>
            <a:chExt cx="2753378" cy="1680050"/>
          </a:xfrm>
          <a:effectLst>
            <a:outerShdw blurRad="76200" dist="12700" dir="2700000" sy="-23000" kx="-800400" algn="bl" rotWithShape="0">
              <a:prstClr val="black">
                <a:alpha val="20000"/>
              </a:prstClr>
            </a:outerShdw>
          </a:effectLst>
        </p:grpSpPr>
        <p:sp>
          <p:nvSpPr>
            <p:cNvPr id="46" name="Cheurón 19">
              <a:extLst>
                <a:ext uri="{FF2B5EF4-FFF2-40B4-BE49-F238E27FC236}">
                  <a16:creationId xmlns:a16="http://schemas.microsoft.com/office/drawing/2014/main" id="{CAF3F8BE-BE7C-4DA2-8083-CED6DE191590}"/>
                </a:ext>
              </a:extLst>
            </p:cNvPr>
            <p:cNvSpPr/>
            <p:nvPr/>
          </p:nvSpPr>
          <p:spPr>
            <a:xfrm>
              <a:off x="143691" y="2271847"/>
              <a:ext cx="2753378" cy="378823"/>
            </a:xfrm>
            <a:prstGeom prst="chevron">
              <a:avLst>
                <a:gd name="adj" fmla="val 36207"/>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sz="1600" b="1" dirty="0">
                  <a:solidFill>
                    <a:schemeClr val="bg1"/>
                  </a:solidFill>
                </a:rPr>
                <a:t>Tipo de Petición</a:t>
              </a:r>
            </a:p>
          </p:txBody>
        </p:sp>
        <p:sp>
          <p:nvSpPr>
            <p:cNvPr id="47" name="Cheurón 21">
              <a:extLst>
                <a:ext uri="{FF2B5EF4-FFF2-40B4-BE49-F238E27FC236}">
                  <a16:creationId xmlns:a16="http://schemas.microsoft.com/office/drawing/2014/main" id="{943EE647-8AE4-43A7-9D41-5043645BA04E}"/>
                </a:ext>
              </a:extLst>
            </p:cNvPr>
            <p:cNvSpPr/>
            <p:nvPr/>
          </p:nvSpPr>
          <p:spPr>
            <a:xfrm>
              <a:off x="143691" y="2730324"/>
              <a:ext cx="2753378" cy="378823"/>
            </a:xfrm>
            <a:prstGeom prst="chevron">
              <a:avLst>
                <a:gd name="adj" fmla="val 3620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O" sz="1600" b="1" dirty="0">
                  <a:solidFill>
                    <a:schemeClr val="tx1"/>
                  </a:solidFill>
                  <a:effectLst>
                    <a:outerShdw blurRad="38100" dist="38100" dir="2700000" algn="tl">
                      <a:srgbClr val="000000">
                        <a:alpha val="43137"/>
                      </a:srgbClr>
                    </a:outerShdw>
                  </a:effectLst>
                </a:rPr>
                <a:t>PETICIÓN</a:t>
              </a:r>
            </a:p>
          </p:txBody>
        </p:sp>
        <p:sp>
          <p:nvSpPr>
            <p:cNvPr id="48" name="Cheurón 22">
              <a:extLst>
                <a:ext uri="{FF2B5EF4-FFF2-40B4-BE49-F238E27FC236}">
                  <a16:creationId xmlns:a16="http://schemas.microsoft.com/office/drawing/2014/main" id="{60067965-ED92-42A7-BCD9-8BBF8C7F7B20}"/>
                </a:ext>
              </a:extLst>
            </p:cNvPr>
            <p:cNvSpPr/>
            <p:nvPr/>
          </p:nvSpPr>
          <p:spPr>
            <a:xfrm>
              <a:off x="143691" y="3141807"/>
              <a:ext cx="2753378" cy="378823"/>
            </a:xfrm>
            <a:prstGeom prst="chevron">
              <a:avLst>
                <a:gd name="adj" fmla="val 3620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sz="1600" b="1" dirty="0">
                <a:solidFill>
                  <a:schemeClr val="tx1"/>
                </a:solidFill>
                <a:effectLst>
                  <a:outerShdw blurRad="38100" dist="38100" dir="2700000" algn="tl">
                    <a:srgbClr val="000000">
                      <a:alpha val="43137"/>
                    </a:srgbClr>
                  </a:outerShdw>
                </a:effectLst>
              </a:endParaRPr>
            </a:p>
          </p:txBody>
        </p:sp>
        <p:sp>
          <p:nvSpPr>
            <p:cNvPr id="49" name="Cheurón 23">
              <a:extLst>
                <a:ext uri="{FF2B5EF4-FFF2-40B4-BE49-F238E27FC236}">
                  <a16:creationId xmlns:a16="http://schemas.microsoft.com/office/drawing/2014/main" id="{A2C3244E-B64A-42E5-B81D-247BCC645720}"/>
                </a:ext>
              </a:extLst>
            </p:cNvPr>
            <p:cNvSpPr/>
            <p:nvPr/>
          </p:nvSpPr>
          <p:spPr>
            <a:xfrm>
              <a:off x="143691" y="3573074"/>
              <a:ext cx="2753378" cy="378823"/>
            </a:xfrm>
            <a:prstGeom prst="chevron">
              <a:avLst>
                <a:gd name="adj" fmla="val 3620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O" sz="1600" b="1" dirty="0">
                  <a:solidFill>
                    <a:schemeClr val="tx1"/>
                  </a:solidFill>
                  <a:effectLst>
                    <a:outerShdw blurRad="38100" dist="38100" dir="2700000" algn="tl">
                      <a:srgbClr val="000000">
                        <a:alpha val="43137"/>
                      </a:srgbClr>
                    </a:outerShdw>
                  </a:effectLst>
                </a:rPr>
                <a:t>QUEJA</a:t>
              </a:r>
            </a:p>
          </p:txBody>
        </p:sp>
      </p:grpSp>
      <p:grpSp>
        <p:nvGrpSpPr>
          <p:cNvPr id="52" name="Grupo 51">
            <a:extLst>
              <a:ext uri="{FF2B5EF4-FFF2-40B4-BE49-F238E27FC236}">
                <a16:creationId xmlns:a16="http://schemas.microsoft.com/office/drawing/2014/main" id="{C027FC61-77E4-45F1-A085-6EC556AEEE80}"/>
              </a:ext>
            </a:extLst>
          </p:cNvPr>
          <p:cNvGrpSpPr/>
          <p:nvPr/>
        </p:nvGrpSpPr>
        <p:grpSpPr>
          <a:xfrm>
            <a:off x="4902457" y="2065857"/>
            <a:ext cx="3405785" cy="1993759"/>
            <a:chOff x="143691" y="2150873"/>
            <a:chExt cx="2753378" cy="1801024"/>
          </a:xfrm>
          <a:effectLst>
            <a:outerShdw blurRad="76200" dist="12700" dir="2700000" sy="-23000" kx="-800400" algn="bl" rotWithShape="0">
              <a:prstClr val="black">
                <a:alpha val="20000"/>
              </a:prstClr>
            </a:outerShdw>
          </a:effectLst>
        </p:grpSpPr>
        <p:sp>
          <p:nvSpPr>
            <p:cNvPr id="53" name="Cheurón 30">
              <a:extLst>
                <a:ext uri="{FF2B5EF4-FFF2-40B4-BE49-F238E27FC236}">
                  <a16:creationId xmlns:a16="http://schemas.microsoft.com/office/drawing/2014/main" id="{9439C97C-BE12-41A1-849B-0E221123E6C0}"/>
                </a:ext>
              </a:extLst>
            </p:cNvPr>
            <p:cNvSpPr/>
            <p:nvPr/>
          </p:nvSpPr>
          <p:spPr>
            <a:xfrm>
              <a:off x="143691" y="2150873"/>
              <a:ext cx="2753378" cy="499798"/>
            </a:xfrm>
            <a:prstGeom prst="chevron">
              <a:avLst>
                <a:gd name="adj" fmla="val 36207"/>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s-CO" sz="1600" b="1" dirty="0">
                  <a:solidFill>
                    <a:schemeClr val="bg1"/>
                  </a:solidFill>
                </a:rPr>
                <a:t>Días promedio para dar Respuesta</a:t>
              </a:r>
            </a:p>
          </p:txBody>
        </p:sp>
        <p:sp>
          <p:nvSpPr>
            <p:cNvPr id="54" name="Cheurón 31">
              <a:extLst>
                <a:ext uri="{FF2B5EF4-FFF2-40B4-BE49-F238E27FC236}">
                  <a16:creationId xmlns:a16="http://schemas.microsoft.com/office/drawing/2014/main" id="{2FA3D947-340D-4722-9088-3D845A36A882}"/>
                </a:ext>
              </a:extLst>
            </p:cNvPr>
            <p:cNvSpPr/>
            <p:nvPr/>
          </p:nvSpPr>
          <p:spPr>
            <a:xfrm>
              <a:off x="143691" y="2710540"/>
              <a:ext cx="2753378" cy="378823"/>
            </a:xfrm>
            <a:prstGeom prst="chevron">
              <a:avLst>
                <a:gd name="adj" fmla="val 3620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95000"/>
                      <a:lumOff val="5000"/>
                    </a:schemeClr>
                  </a:solidFill>
                </a:rPr>
                <a:t>22</a:t>
              </a:r>
            </a:p>
          </p:txBody>
        </p:sp>
        <p:sp>
          <p:nvSpPr>
            <p:cNvPr id="55" name="Cheurón 32">
              <a:extLst>
                <a:ext uri="{FF2B5EF4-FFF2-40B4-BE49-F238E27FC236}">
                  <a16:creationId xmlns:a16="http://schemas.microsoft.com/office/drawing/2014/main" id="{28A77271-7268-47C7-969E-DF292F37062F}"/>
                </a:ext>
              </a:extLst>
            </p:cNvPr>
            <p:cNvSpPr/>
            <p:nvPr/>
          </p:nvSpPr>
          <p:spPr>
            <a:xfrm>
              <a:off x="143691" y="3141807"/>
              <a:ext cx="2753378" cy="378823"/>
            </a:xfrm>
            <a:prstGeom prst="chevron">
              <a:avLst>
                <a:gd name="adj" fmla="val 3620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       16	</a:t>
              </a:r>
            </a:p>
          </p:txBody>
        </p:sp>
        <p:sp>
          <p:nvSpPr>
            <p:cNvPr id="56" name="Cheurón 33">
              <a:extLst>
                <a:ext uri="{FF2B5EF4-FFF2-40B4-BE49-F238E27FC236}">
                  <a16:creationId xmlns:a16="http://schemas.microsoft.com/office/drawing/2014/main" id="{482A76CC-F2AE-4808-8553-1E22A1C012A5}"/>
                </a:ext>
              </a:extLst>
            </p:cNvPr>
            <p:cNvSpPr/>
            <p:nvPr/>
          </p:nvSpPr>
          <p:spPr>
            <a:xfrm>
              <a:off x="143691" y="3573074"/>
              <a:ext cx="2753378" cy="378823"/>
            </a:xfrm>
            <a:prstGeom prst="chevron">
              <a:avLst>
                <a:gd name="adj" fmla="val 3620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15</a:t>
              </a:r>
            </a:p>
          </p:txBody>
        </p:sp>
      </p:grpSp>
      <p:grpSp>
        <p:nvGrpSpPr>
          <p:cNvPr id="59" name="Grupo 58">
            <a:extLst>
              <a:ext uri="{FF2B5EF4-FFF2-40B4-BE49-F238E27FC236}">
                <a16:creationId xmlns:a16="http://schemas.microsoft.com/office/drawing/2014/main" id="{D1399D81-E71F-4251-9692-A4A8E2F6C1D4}"/>
              </a:ext>
            </a:extLst>
          </p:cNvPr>
          <p:cNvGrpSpPr/>
          <p:nvPr/>
        </p:nvGrpSpPr>
        <p:grpSpPr>
          <a:xfrm>
            <a:off x="8643464" y="2143927"/>
            <a:ext cx="3189586" cy="1875172"/>
            <a:chOff x="143690" y="2271847"/>
            <a:chExt cx="2753379" cy="1680050"/>
          </a:xfrm>
          <a:effectLst>
            <a:outerShdw blurRad="76200" dist="12700" dir="2700000" sy="-23000" kx="-800400" algn="bl" rotWithShape="0">
              <a:prstClr val="black">
                <a:alpha val="20000"/>
              </a:prstClr>
            </a:outerShdw>
          </a:effectLst>
        </p:grpSpPr>
        <p:sp>
          <p:nvSpPr>
            <p:cNvPr id="60" name="Cheurón 39">
              <a:extLst>
                <a:ext uri="{FF2B5EF4-FFF2-40B4-BE49-F238E27FC236}">
                  <a16:creationId xmlns:a16="http://schemas.microsoft.com/office/drawing/2014/main" id="{909F0187-1A77-4BE3-9334-B9FFC64BEE39}"/>
                </a:ext>
              </a:extLst>
            </p:cNvPr>
            <p:cNvSpPr/>
            <p:nvPr/>
          </p:nvSpPr>
          <p:spPr>
            <a:xfrm>
              <a:off x="143690" y="2271847"/>
              <a:ext cx="2659361" cy="378823"/>
            </a:xfrm>
            <a:prstGeom prst="chevron">
              <a:avLst>
                <a:gd name="adj" fmla="val 36207"/>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s-CO" sz="1600" b="1" dirty="0">
                  <a:solidFill>
                    <a:schemeClr val="bg1"/>
                  </a:solidFill>
                </a:rPr>
                <a:t>Días de respuesta promedio</a:t>
              </a:r>
            </a:p>
          </p:txBody>
        </p:sp>
        <p:sp>
          <p:nvSpPr>
            <p:cNvPr id="61" name="Cheurón 40">
              <a:extLst>
                <a:ext uri="{FF2B5EF4-FFF2-40B4-BE49-F238E27FC236}">
                  <a16:creationId xmlns:a16="http://schemas.microsoft.com/office/drawing/2014/main" id="{E1A8BED2-839C-4122-A2D5-99E5ED82332B}"/>
                </a:ext>
              </a:extLst>
            </p:cNvPr>
            <p:cNvSpPr/>
            <p:nvPr/>
          </p:nvSpPr>
          <p:spPr>
            <a:xfrm>
              <a:off x="143691" y="2710540"/>
              <a:ext cx="2753378" cy="378823"/>
            </a:xfrm>
            <a:prstGeom prst="chevron">
              <a:avLst>
                <a:gd name="adj" fmla="val 3620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7</a:t>
              </a:r>
            </a:p>
          </p:txBody>
        </p:sp>
        <p:sp>
          <p:nvSpPr>
            <p:cNvPr id="62" name="Cheurón 41">
              <a:extLst>
                <a:ext uri="{FF2B5EF4-FFF2-40B4-BE49-F238E27FC236}">
                  <a16:creationId xmlns:a16="http://schemas.microsoft.com/office/drawing/2014/main" id="{E94825E7-838D-49F6-A8C3-0C219C9FFE15}"/>
                </a:ext>
              </a:extLst>
            </p:cNvPr>
            <p:cNvSpPr/>
            <p:nvPr/>
          </p:nvSpPr>
          <p:spPr>
            <a:xfrm>
              <a:off x="143691" y="3141807"/>
              <a:ext cx="2753378" cy="378823"/>
            </a:xfrm>
            <a:prstGeom prst="chevron">
              <a:avLst>
                <a:gd name="adj" fmla="val 3620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5</a:t>
              </a:r>
            </a:p>
          </p:txBody>
        </p:sp>
        <p:sp>
          <p:nvSpPr>
            <p:cNvPr id="63" name="Cheurón 42">
              <a:extLst>
                <a:ext uri="{FF2B5EF4-FFF2-40B4-BE49-F238E27FC236}">
                  <a16:creationId xmlns:a16="http://schemas.microsoft.com/office/drawing/2014/main" id="{AE69C319-A461-484C-B448-8DC91564CF1D}"/>
                </a:ext>
              </a:extLst>
            </p:cNvPr>
            <p:cNvSpPr/>
            <p:nvPr/>
          </p:nvSpPr>
          <p:spPr>
            <a:xfrm>
              <a:off x="143691" y="3573074"/>
              <a:ext cx="2753378" cy="378823"/>
            </a:xfrm>
            <a:prstGeom prst="chevron">
              <a:avLst>
                <a:gd name="adj" fmla="val 3620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 10</a:t>
              </a:r>
            </a:p>
          </p:txBody>
        </p:sp>
      </p:grpSp>
      <p:sp>
        <p:nvSpPr>
          <p:cNvPr id="67" name="Rectángulo 66">
            <a:extLst>
              <a:ext uri="{FF2B5EF4-FFF2-40B4-BE49-F238E27FC236}">
                <a16:creationId xmlns:a16="http://schemas.microsoft.com/office/drawing/2014/main" id="{055CC17F-0EB5-48E6-ACCB-91A06A7E986F}"/>
              </a:ext>
            </a:extLst>
          </p:cNvPr>
          <p:cNvSpPr/>
          <p:nvPr/>
        </p:nvSpPr>
        <p:spPr>
          <a:xfrm>
            <a:off x="2024809" y="3230827"/>
            <a:ext cx="2542427" cy="338554"/>
          </a:xfrm>
          <a:prstGeom prst="rect">
            <a:avLst/>
          </a:prstGeom>
        </p:spPr>
        <p:txBody>
          <a:bodyPr wrap="none">
            <a:spAutoFit/>
          </a:bodyPr>
          <a:lstStyle/>
          <a:p>
            <a:pPr algn="r"/>
            <a:r>
              <a:rPr lang="es-CO" sz="1600" b="1" dirty="0">
                <a:effectLst>
                  <a:outerShdw blurRad="38100" dist="38100" dir="2700000" algn="tl">
                    <a:srgbClr val="000000">
                      <a:alpha val="43137"/>
                    </a:srgbClr>
                  </a:outerShdw>
                </a:effectLst>
              </a:rPr>
              <a:t>ORGANISMOS DE CONTROL</a:t>
            </a:r>
          </a:p>
        </p:txBody>
      </p:sp>
      <p:sp>
        <p:nvSpPr>
          <p:cNvPr id="68" name="CuadroTexto 67">
            <a:extLst>
              <a:ext uri="{FF2B5EF4-FFF2-40B4-BE49-F238E27FC236}">
                <a16:creationId xmlns:a16="http://schemas.microsoft.com/office/drawing/2014/main" id="{F73657F8-6087-4339-AE25-4FD4564A9B41}"/>
              </a:ext>
            </a:extLst>
          </p:cNvPr>
          <p:cNvSpPr txBox="1"/>
          <p:nvPr/>
        </p:nvSpPr>
        <p:spPr>
          <a:xfrm>
            <a:off x="4757872" y="384945"/>
            <a:ext cx="770708" cy="707886"/>
          </a:xfrm>
          <a:prstGeom prst="rect">
            <a:avLst/>
          </a:prstGeom>
          <a:noFill/>
        </p:spPr>
        <p:txBody>
          <a:bodyPr wrap="square" rtlCol="0">
            <a:spAutoFit/>
          </a:bodyPr>
          <a:lstStyle/>
          <a:p>
            <a:r>
              <a:rPr lang="es-CO" sz="4000" b="1" spc="50" dirty="0">
                <a:ln w="0"/>
                <a:effectLst>
                  <a:innerShdw blurRad="63500" dist="50800" dir="13500000">
                    <a:srgbClr val="000000">
                      <a:alpha val="50000"/>
                    </a:srgbClr>
                  </a:innerShdw>
                </a:effectLst>
              </a:rPr>
              <a:t>7</a:t>
            </a:r>
            <a:endParaRPr lang="es-CO" sz="4000" dirty="0"/>
          </a:p>
        </p:txBody>
      </p:sp>
      <p:sp>
        <p:nvSpPr>
          <p:cNvPr id="69" name="Rectángulo 68">
            <a:extLst>
              <a:ext uri="{FF2B5EF4-FFF2-40B4-BE49-F238E27FC236}">
                <a16:creationId xmlns:a16="http://schemas.microsoft.com/office/drawing/2014/main" id="{E7C61E91-060E-45C4-A741-19C757D7B03E}"/>
              </a:ext>
            </a:extLst>
          </p:cNvPr>
          <p:cNvSpPr/>
          <p:nvPr/>
        </p:nvSpPr>
        <p:spPr>
          <a:xfrm>
            <a:off x="4902457" y="1129840"/>
            <a:ext cx="3438754" cy="45719"/>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6333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uadroTexto 11"/>
          <p:cNvSpPr txBox="1"/>
          <p:nvPr/>
        </p:nvSpPr>
        <p:spPr>
          <a:xfrm>
            <a:off x="11860696" y="86139"/>
            <a:ext cx="331304" cy="215444"/>
          </a:xfrm>
          <a:prstGeom prst="rect">
            <a:avLst/>
          </a:prstGeom>
          <a:no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Arial" charset="0"/>
              <a:buNone/>
              <a:tabLst/>
              <a:defRPr/>
            </a:pPr>
            <a:r>
              <a:rPr kumimoji="0" lang="es-ES_tradnl" sz="800" b="0" i="0" u="none" strike="noStrike" kern="1200" cap="none" spc="0" normalizeH="0" baseline="0" noProof="0" dirty="0">
                <a:ln>
                  <a:noFill/>
                </a:ln>
                <a:solidFill>
                  <a:prstClr val="black"/>
                </a:solidFill>
                <a:effectLst/>
                <a:uLnTx/>
                <a:uFillTx/>
                <a:latin typeface="Work Sans Light" charset="0"/>
                <a:ea typeface="Work Sans Light" charset="0"/>
                <a:cs typeface="Work Sans Light" charset="0"/>
              </a:rPr>
              <a:t>4.</a:t>
            </a:r>
          </a:p>
        </p:txBody>
      </p:sp>
      <p:pic>
        <p:nvPicPr>
          <p:cNvPr id="7" name="Imagen 6">
            <a:extLst>
              <a:ext uri="{FF2B5EF4-FFF2-40B4-BE49-F238E27FC236}">
                <a16:creationId xmlns:a16="http://schemas.microsoft.com/office/drawing/2014/main" id="{2FCA62C8-3EAB-46F6-8ED5-B8DB78CBF286}"/>
              </a:ext>
            </a:extLst>
          </p:cNvPr>
          <p:cNvPicPr>
            <a:picLocks noChangeAspect="1"/>
          </p:cNvPicPr>
          <p:nvPr/>
        </p:nvPicPr>
        <p:blipFill>
          <a:blip r:embed="rId3"/>
          <a:stretch>
            <a:fillRect/>
          </a:stretch>
        </p:blipFill>
        <p:spPr>
          <a:xfrm>
            <a:off x="0" y="-31679"/>
            <a:ext cx="12192001" cy="6133619"/>
          </a:xfrm>
          <a:prstGeom prst="rect">
            <a:avLst/>
          </a:prstGeom>
        </p:spPr>
      </p:pic>
      <p:sp>
        <p:nvSpPr>
          <p:cNvPr id="8" name="Cheurón 39">
            <a:extLst>
              <a:ext uri="{FF2B5EF4-FFF2-40B4-BE49-F238E27FC236}">
                <a16:creationId xmlns:a16="http://schemas.microsoft.com/office/drawing/2014/main" id="{BD834D83-B98C-48F9-B1B7-CA27B6843E29}"/>
              </a:ext>
            </a:extLst>
          </p:cNvPr>
          <p:cNvSpPr/>
          <p:nvPr/>
        </p:nvSpPr>
        <p:spPr>
          <a:xfrm>
            <a:off x="2621680" y="589313"/>
            <a:ext cx="3474319" cy="2445818"/>
          </a:xfrm>
          <a:prstGeom prst="chevron">
            <a:avLst>
              <a:gd name="adj" fmla="val 0"/>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44546A"/>
                </a:solidFill>
                <a:effectLst/>
                <a:uLnTx/>
                <a:uFillTx/>
                <a:latin typeface="Calibri" panose="020F0502020204030204"/>
                <a:ea typeface="+mn-ea"/>
                <a:cs typeface="+mn-cs"/>
              </a:rPr>
              <a:t>De conformidad con el Título IV, Capítulo IV “</a:t>
            </a:r>
            <a:r>
              <a:rPr kumimoji="0" lang="es-CO" sz="1400" b="1" i="1" u="none" strike="noStrike" kern="1200" cap="none" spc="0" normalizeH="0" baseline="0" noProof="0" dirty="0">
                <a:ln>
                  <a:noFill/>
                </a:ln>
                <a:solidFill>
                  <a:srgbClr val="44546A"/>
                </a:solidFill>
                <a:effectLst/>
                <a:uLnTx/>
                <a:uFillTx/>
                <a:latin typeface="Calibri" panose="020F0502020204030204"/>
                <a:ea typeface="+mn-ea"/>
                <a:cs typeface="+mn-cs"/>
              </a:rPr>
              <a:t>Denegación o rechazo del Derecho de Acceso a la Información Pública por Clasificación o Reserva” del </a:t>
            </a:r>
            <a:r>
              <a:rPr kumimoji="0" lang="es-CO" sz="1400" b="1" i="0" u="none" strike="noStrike" kern="1200" cap="none" spc="0" normalizeH="0" baseline="0" noProof="0" dirty="0">
                <a:ln>
                  <a:noFill/>
                </a:ln>
                <a:solidFill>
                  <a:srgbClr val="44546A"/>
                </a:solidFill>
                <a:effectLst/>
                <a:uLnTx/>
                <a:uFillTx/>
                <a:latin typeface="Calibri" panose="020F0502020204030204"/>
                <a:ea typeface="+mn-ea"/>
                <a:cs typeface="+mn-cs"/>
              </a:rPr>
              <a:t>Decreto 103 Durante el mes de </a:t>
            </a:r>
            <a:r>
              <a:rPr lang="es-CO" sz="1400" b="1" dirty="0">
                <a:solidFill>
                  <a:srgbClr val="44546A"/>
                </a:solidFill>
                <a:latin typeface="Calibri" panose="020F0502020204030204"/>
              </a:rPr>
              <a:t>Mayo </a:t>
            </a:r>
            <a:r>
              <a:rPr kumimoji="0" lang="es-CO" sz="1400" b="1" i="0" u="none" strike="noStrike" kern="1200" cap="none" spc="0" normalizeH="0" baseline="0" noProof="0" dirty="0">
                <a:ln>
                  <a:noFill/>
                </a:ln>
                <a:solidFill>
                  <a:srgbClr val="44546A"/>
                </a:solidFill>
                <a:effectLst/>
                <a:uLnTx/>
                <a:uFillTx/>
                <a:latin typeface="Calibri" panose="020F0502020204030204"/>
                <a:ea typeface="+mn-ea"/>
                <a:cs typeface="+mn-cs"/>
              </a:rPr>
              <a:t> de 2020, al 0,43 % de las peticiones se negó el acceso a la información, en razón a la clasificación de la misma.</a:t>
            </a:r>
            <a:endParaRPr kumimoji="0" lang="es-CO"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2EBFF8E9-5835-4200-9FCC-284C6A4C1D61}"/>
              </a:ext>
            </a:extLst>
          </p:cNvPr>
          <p:cNvSpPr/>
          <p:nvPr/>
        </p:nvSpPr>
        <p:spPr>
          <a:xfrm>
            <a:off x="3160083" y="301583"/>
            <a:ext cx="2397512" cy="294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A5A5A5"/>
                </a:solidFill>
                <a:effectLst/>
                <a:uLnTx/>
                <a:uFillTx/>
                <a:latin typeface="Calibri" panose="020F0502020204030204"/>
                <a:ea typeface="+mn-ea"/>
                <a:cs typeface="+mn-cs"/>
              </a:rPr>
              <a:t>Peticiones Negadas</a:t>
            </a:r>
            <a:endParaRPr kumimoji="0" lang="es-ES" sz="1800" b="1"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0AF909CE-4FE5-4625-B342-57DBC597C4CE}"/>
              </a:ext>
            </a:extLst>
          </p:cNvPr>
          <p:cNvSpPr txBox="1"/>
          <p:nvPr/>
        </p:nvSpPr>
        <p:spPr>
          <a:xfrm>
            <a:off x="135467" y="4978399"/>
            <a:ext cx="65588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“La información reportada corresponde a la obtenida de bases de datos de la UAEGRTD referente a PQRSD, hoy 5 de Junio de 2020 a las 03:00 Pm.  Esta información puede sufrir modificación teniendo en cuenta que la base de datos se alimenta de información reportada por diferentes dependencias de la Unidad en diferentes momentos, lo cual incide en el reporte así se trate del mismo corte temporal”. </a:t>
            </a:r>
            <a:endParaRPr kumimoji="0" lang="es-CO"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37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adroTexto 8"/>
          <p:cNvSpPr txBox="1"/>
          <p:nvPr/>
        </p:nvSpPr>
        <p:spPr>
          <a:xfrm>
            <a:off x="11860696" y="86139"/>
            <a:ext cx="331304" cy="215444"/>
          </a:xfrm>
          <a:prstGeom prst="rect">
            <a:avLst/>
          </a:prstGeom>
          <a:noFill/>
        </p:spPr>
        <p:txBody>
          <a:bodyPr wrap="square" rtlCol="0">
            <a:spAutoFit/>
          </a:bodyPr>
          <a:lstStyle/>
          <a:p>
            <a:pPr marL="171450" marR="0" lvl="0" indent="-171450" algn="ctr" defTabSz="914400" eaLnBrk="1" fontAlgn="auto" latinLnBrk="0" hangingPunct="1">
              <a:lnSpc>
                <a:spcPct val="100000"/>
              </a:lnSpc>
              <a:spcBef>
                <a:spcPts val="0"/>
              </a:spcBef>
              <a:spcAft>
                <a:spcPts val="0"/>
              </a:spcAft>
              <a:buClrTx/>
              <a:buSzTx/>
              <a:buFont typeface="Arial" charset="0"/>
              <a:buNone/>
              <a:tabLst/>
              <a:defRPr/>
            </a:pPr>
            <a:r>
              <a:rPr lang="es-ES_tradnl" sz="800">
                <a:solidFill>
                  <a:schemeClr val="bg1"/>
                </a:solidFill>
                <a:latin typeface="Work Sans Light" charset="0"/>
                <a:ea typeface="Work Sans Light" charset="0"/>
                <a:cs typeface="Work Sans Light" charset="0"/>
              </a:rPr>
              <a:t>2.</a:t>
            </a:r>
            <a:endParaRPr lang="es-ES_tradnl" sz="800" dirty="0">
              <a:solidFill>
                <a:schemeClr val="bg1"/>
              </a:solidFill>
              <a:latin typeface="Work Sans Light" charset="0"/>
              <a:ea typeface="Work Sans Light" charset="0"/>
              <a:cs typeface="Work Sans Light" charset="0"/>
            </a:endParaRPr>
          </a:p>
        </p:txBody>
      </p:sp>
      <p:sp>
        <p:nvSpPr>
          <p:cNvPr id="10" name="Subtítulo 2">
            <a:extLst>
              <a:ext uri="{FF2B5EF4-FFF2-40B4-BE49-F238E27FC236}">
                <a16:creationId xmlns:a16="http://schemas.microsoft.com/office/drawing/2014/main" id="{3C539573-BAC4-41C7-B776-9EA06A7FA142}"/>
              </a:ext>
            </a:extLst>
          </p:cNvPr>
          <p:cNvSpPr txBox="1">
            <a:spLocks/>
          </p:cNvSpPr>
          <p:nvPr/>
        </p:nvSpPr>
        <p:spPr>
          <a:xfrm>
            <a:off x="2623194" y="72902"/>
            <a:ext cx="6945611" cy="7479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4000" b="1" dirty="0">
                <a:solidFill>
                  <a:schemeClr val="tx1">
                    <a:lumMod val="50000"/>
                    <a:lumOff val="50000"/>
                  </a:schemeClr>
                </a:solidFill>
                <a:effectLst>
                  <a:outerShdw blurRad="38100" dist="38100" dir="2700000" algn="tl">
                    <a:srgbClr val="000000">
                      <a:alpha val="43137"/>
                    </a:srgbClr>
                  </a:outerShdw>
                </a:effectLst>
              </a:rPr>
              <a:t>INDICE</a:t>
            </a:r>
          </a:p>
        </p:txBody>
      </p:sp>
      <p:sp>
        <p:nvSpPr>
          <p:cNvPr id="11" name="Recortar rectángulo de esquina diagonal 1">
            <a:extLst>
              <a:ext uri="{FF2B5EF4-FFF2-40B4-BE49-F238E27FC236}">
                <a16:creationId xmlns:a16="http://schemas.microsoft.com/office/drawing/2014/main" id="{4F48389A-F49F-4EE4-A0B0-BA1CAC0E8960}"/>
              </a:ext>
            </a:extLst>
          </p:cNvPr>
          <p:cNvSpPr/>
          <p:nvPr/>
        </p:nvSpPr>
        <p:spPr>
          <a:xfrm>
            <a:off x="6319897" y="2211190"/>
            <a:ext cx="3169925" cy="665533"/>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600" dirty="0">
                <a:ln w="0"/>
                <a:solidFill>
                  <a:schemeClr val="bg1">
                    <a:lumMod val="50000"/>
                  </a:schemeClr>
                </a:solidFill>
                <a:effectLst>
                  <a:outerShdw blurRad="38100" dist="19050" dir="2700000" algn="tl" rotWithShape="0">
                    <a:schemeClr val="dk1">
                      <a:alpha val="40000"/>
                    </a:schemeClr>
                  </a:outerShdw>
                </a:effectLst>
              </a:rPr>
              <a:t>06. PQRSD asignadas a las dependencias y grupos internos de trabajo</a:t>
            </a:r>
          </a:p>
        </p:txBody>
      </p:sp>
      <p:sp>
        <p:nvSpPr>
          <p:cNvPr id="12" name="Recortar rectángulo de esquina diagonal 5">
            <a:extLst>
              <a:ext uri="{FF2B5EF4-FFF2-40B4-BE49-F238E27FC236}">
                <a16:creationId xmlns:a16="http://schemas.microsoft.com/office/drawing/2014/main" id="{C28CF26B-28C0-4927-A370-BFAEA4FF3E2D}"/>
              </a:ext>
            </a:extLst>
          </p:cNvPr>
          <p:cNvSpPr/>
          <p:nvPr/>
        </p:nvSpPr>
        <p:spPr>
          <a:xfrm>
            <a:off x="1247753" y="4001081"/>
            <a:ext cx="3309257" cy="642897"/>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2400" b="1" dirty="0">
                <a:ln w="0"/>
                <a:solidFill>
                  <a:schemeClr val="tx1"/>
                </a:solidFill>
                <a:effectLst>
                  <a:outerShdw blurRad="38100" dist="19050" dir="2700000" algn="tl" rotWithShape="0">
                    <a:schemeClr val="dk1">
                      <a:alpha val="40000"/>
                    </a:schemeClr>
                  </a:outerShdw>
                </a:effectLst>
              </a:rPr>
              <a:t>4. </a:t>
            </a:r>
            <a:r>
              <a:rPr lang="es-CO" sz="1600" dirty="0">
                <a:ln w="0"/>
                <a:solidFill>
                  <a:schemeClr val="tx1"/>
                </a:solidFill>
                <a:effectLst>
                  <a:outerShdw blurRad="38100" dist="19050" dir="2700000" algn="tl" rotWithShape="0">
                    <a:schemeClr val="dk1">
                      <a:alpha val="40000"/>
                    </a:schemeClr>
                  </a:outerShdw>
                </a:effectLst>
              </a:rPr>
              <a:t>Comparación de PQRSD por Vigencia</a:t>
            </a:r>
          </a:p>
        </p:txBody>
      </p:sp>
      <p:sp>
        <p:nvSpPr>
          <p:cNvPr id="13" name="Recortar rectángulo de esquina diagonal 9">
            <a:extLst>
              <a:ext uri="{FF2B5EF4-FFF2-40B4-BE49-F238E27FC236}">
                <a16:creationId xmlns:a16="http://schemas.microsoft.com/office/drawing/2014/main" id="{51854534-BDF2-48AA-9930-54BE5E5EE115}"/>
              </a:ext>
            </a:extLst>
          </p:cNvPr>
          <p:cNvSpPr/>
          <p:nvPr/>
        </p:nvSpPr>
        <p:spPr>
          <a:xfrm>
            <a:off x="2562813" y="1301413"/>
            <a:ext cx="3172098" cy="658951"/>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600" dirty="0">
                <a:ln w="0"/>
                <a:solidFill>
                  <a:schemeClr val="bg1">
                    <a:lumMod val="50000"/>
                  </a:schemeClr>
                </a:solidFill>
                <a:effectLst>
                  <a:outerShdw blurRad="38100" dist="19050" dir="2700000" algn="tl" rotWithShape="0">
                    <a:schemeClr val="dk1">
                      <a:alpha val="40000"/>
                    </a:schemeClr>
                  </a:outerShdw>
                </a:effectLst>
              </a:rPr>
              <a:t>01. Introducción</a:t>
            </a:r>
          </a:p>
        </p:txBody>
      </p:sp>
      <p:sp>
        <p:nvSpPr>
          <p:cNvPr id="14" name="Recortar rectángulo de esquina diagonal 4">
            <a:extLst>
              <a:ext uri="{FF2B5EF4-FFF2-40B4-BE49-F238E27FC236}">
                <a16:creationId xmlns:a16="http://schemas.microsoft.com/office/drawing/2014/main" id="{3F535D14-0281-4BE9-88D2-2C7456C31BDB}"/>
              </a:ext>
            </a:extLst>
          </p:cNvPr>
          <p:cNvSpPr/>
          <p:nvPr/>
        </p:nvSpPr>
        <p:spPr>
          <a:xfrm>
            <a:off x="2049369" y="2170881"/>
            <a:ext cx="3309257" cy="665533"/>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dirty="0">
              <a:ln w="0"/>
              <a:solidFill>
                <a:schemeClr val="bg1">
                  <a:lumMod val="50000"/>
                </a:schemeClr>
              </a:solidFill>
              <a:effectLst>
                <a:outerShdw blurRad="38100" dist="19050" dir="2700000" algn="tl" rotWithShape="0">
                  <a:schemeClr val="dk1">
                    <a:alpha val="40000"/>
                  </a:schemeClr>
                </a:outerShdw>
              </a:effectLst>
            </a:endParaRPr>
          </a:p>
          <a:p>
            <a:pPr algn="ctr"/>
            <a:r>
              <a:rPr lang="es-CO" sz="1600" dirty="0">
                <a:ln w="0"/>
                <a:solidFill>
                  <a:schemeClr val="bg1">
                    <a:lumMod val="50000"/>
                  </a:schemeClr>
                </a:solidFill>
                <a:effectLst>
                  <a:outerShdw blurRad="38100" dist="19050" dir="2700000" algn="tl" rotWithShape="0">
                    <a:schemeClr val="dk1">
                      <a:alpha val="40000"/>
                    </a:schemeClr>
                  </a:outerShdw>
                </a:effectLst>
              </a:rPr>
              <a:t>02. Acceso a la información pública</a:t>
            </a:r>
          </a:p>
          <a:p>
            <a:pPr algn="ctr"/>
            <a:endParaRPr lang="es-CO" dirty="0">
              <a:ln w="0"/>
              <a:solidFill>
                <a:schemeClr val="bg1">
                  <a:lumMod val="50000"/>
                </a:schemeClr>
              </a:solidFill>
              <a:effectLst>
                <a:outerShdw blurRad="38100" dist="19050" dir="2700000" algn="tl" rotWithShape="0">
                  <a:schemeClr val="dk1">
                    <a:alpha val="40000"/>
                  </a:schemeClr>
                </a:outerShdw>
              </a:effectLst>
            </a:endParaRPr>
          </a:p>
        </p:txBody>
      </p:sp>
      <p:sp>
        <p:nvSpPr>
          <p:cNvPr id="15" name="Recortar rectángulo de esquina diagonal 12">
            <a:extLst>
              <a:ext uri="{FF2B5EF4-FFF2-40B4-BE49-F238E27FC236}">
                <a16:creationId xmlns:a16="http://schemas.microsoft.com/office/drawing/2014/main" id="{3CE8DBD9-90BD-4301-8BEF-D83A34768BAC}"/>
              </a:ext>
            </a:extLst>
          </p:cNvPr>
          <p:cNvSpPr/>
          <p:nvPr/>
        </p:nvSpPr>
        <p:spPr>
          <a:xfrm>
            <a:off x="1670139" y="3121615"/>
            <a:ext cx="3172098" cy="652487"/>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600" dirty="0">
                <a:ln w="0"/>
                <a:solidFill>
                  <a:schemeClr val="bg1">
                    <a:lumMod val="50000"/>
                  </a:schemeClr>
                </a:solidFill>
                <a:effectLst>
                  <a:outerShdw blurRad="38100" dist="19050" dir="2700000" algn="tl" rotWithShape="0">
                    <a:schemeClr val="dk1">
                      <a:alpha val="40000"/>
                    </a:schemeClr>
                  </a:outerShdw>
                </a:effectLst>
              </a:rPr>
              <a:t>03. PQRS Tipología</a:t>
            </a:r>
          </a:p>
        </p:txBody>
      </p:sp>
      <p:sp>
        <p:nvSpPr>
          <p:cNvPr id="16" name="Recortar rectángulo de esquina diagonal 14">
            <a:extLst>
              <a:ext uri="{FF2B5EF4-FFF2-40B4-BE49-F238E27FC236}">
                <a16:creationId xmlns:a16="http://schemas.microsoft.com/office/drawing/2014/main" id="{45E4E7E0-7CFC-490F-8A0F-8BBE4093C945}"/>
              </a:ext>
            </a:extLst>
          </p:cNvPr>
          <p:cNvSpPr/>
          <p:nvPr/>
        </p:nvSpPr>
        <p:spPr>
          <a:xfrm>
            <a:off x="5827560" y="1309439"/>
            <a:ext cx="3043862" cy="642897"/>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600" dirty="0">
                <a:ln w="0"/>
                <a:solidFill>
                  <a:schemeClr val="bg1">
                    <a:lumMod val="50000"/>
                  </a:schemeClr>
                </a:solidFill>
                <a:effectLst>
                  <a:outerShdw blurRad="38100" dist="19050" dir="2700000" algn="tl" rotWithShape="0">
                    <a:schemeClr val="dk1">
                      <a:alpha val="40000"/>
                    </a:schemeClr>
                  </a:outerShdw>
                </a:effectLst>
              </a:rPr>
              <a:t>05. PQRS por Canal</a:t>
            </a:r>
          </a:p>
        </p:txBody>
      </p:sp>
      <p:sp>
        <p:nvSpPr>
          <p:cNvPr id="17" name="Recortar rectángulo de esquina diagonal 17">
            <a:extLst>
              <a:ext uri="{FF2B5EF4-FFF2-40B4-BE49-F238E27FC236}">
                <a16:creationId xmlns:a16="http://schemas.microsoft.com/office/drawing/2014/main" id="{C6FE32AA-E34C-4C9F-B6A9-70FB656F8AEF}"/>
              </a:ext>
            </a:extLst>
          </p:cNvPr>
          <p:cNvSpPr/>
          <p:nvPr/>
        </p:nvSpPr>
        <p:spPr>
          <a:xfrm>
            <a:off x="7329177" y="4001081"/>
            <a:ext cx="3025172" cy="665533"/>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2400" b="1" dirty="0">
                <a:ln w="0"/>
                <a:solidFill>
                  <a:schemeClr val="tx1"/>
                </a:solidFill>
                <a:effectLst>
                  <a:outerShdw blurRad="38100" dist="19050" dir="2700000" algn="tl" rotWithShape="0">
                    <a:schemeClr val="dk1">
                      <a:alpha val="40000"/>
                    </a:schemeClr>
                  </a:outerShdw>
                </a:effectLst>
              </a:rPr>
              <a:t>8. </a:t>
            </a:r>
            <a:r>
              <a:rPr lang="es-CO" sz="1600" dirty="0">
                <a:ln w="0"/>
                <a:solidFill>
                  <a:schemeClr val="tx1"/>
                </a:solidFill>
                <a:effectLst>
                  <a:outerShdw blurRad="38100" dist="19050" dir="2700000" algn="tl" rotWithShape="0">
                    <a:schemeClr val="dk1">
                      <a:alpha val="40000"/>
                    </a:schemeClr>
                  </a:outerShdw>
                </a:effectLst>
              </a:rPr>
              <a:t>Peticiones Negadas Decreto 103</a:t>
            </a:r>
            <a:endParaRPr lang="es-CO" sz="1600" dirty="0">
              <a:solidFill>
                <a:schemeClr val="tx1"/>
              </a:solidFill>
            </a:endParaRPr>
          </a:p>
        </p:txBody>
      </p:sp>
      <p:sp>
        <p:nvSpPr>
          <p:cNvPr id="18" name="Recortar rectángulo de esquina diagonal 6">
            <a:extLst>
              <a:ext uri="{FF2B5EF4-FFF2-40B4-BE49-F238E27FC236}">
                <a16:creationId xmlns:a16="http://schemas.microsoft.com/office/drawing/2014/main" id="{911E5DC5-760D-4501-858B-67339B882C36}"/>
              </a:ext>
            </a:extLst>
          </p:cNvPr>
          <p:cNvSpPr/>
          <p:nvPr/>
        </p:nvSpPr>
        <p:spPr>
          <a:xfrm>
            <a:off x="4393216" y="4706237"/>
            <a:ext cx="3025172" cy="652487"/>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sz="1600" dirty="0">
              <a:ln w="0"/>
              <a:solidFill>
                <a:schemeClr val="tx1"/>
              </a:solidFill>
              <a:effectLst>
                <a:outerShdw blurRad="38100" dist="19050" dir="2700000" algn="tl" rotWithShape="0">
                  <a:schemeClr val="dk1">
                    <a:alpha val="40000"/>
                  </a:schemeClr>
                </a:outerShdw>
              </a:effectLst>
            </a:endParaRPr>
          </a:p>
          <a:p>
            <a:pPr algn="ctr"/>
            <a:r>
              <a:rPr lang="es-CO" sz="2400" b="1" dirty="0">
                <a:ln w="0"/>
                <a:solidFill>
                  <a:schemeClr val="tx1"/>
                </a:solidFill>
                <a:effectLst>
                  <a:outerShdw blurRad="38100" dist="19050" dir="2700000" algn="tl" rotWithShape="0">
                    <a:schemeClr val="dk1">
                      <a:alpha val="40000"/>
                    </a:schemeClr>
                  </a:outerShdw>
                </a:effectLst>
              </a:rPr>
              <a:t>9. </a:t>
            </a:r>
            <a:r>
              <a:rPr lang="es-CO" sz="1600" dirty="0">
                <a:ln w="0"/>
                <a:solidFill>
                  <a:schemeClr val="tx1"/>
                </a:solidFill>
                <a:effectLst>
                  <a:outerShdw blurRad="38100" dist="19050" dir="2700000" algn="tl" rotWithShape="0">
                    <a:schemeClr val="dk1">
                      <a:alpha val="40000"/>
                    </a:schemeClr>
                  </a:outerShdw>
                </a:effectLst>
              </a:rPr>
              <a:t>Informe Detallado PQRSD</a:t>
            </a:r>
            <a:endParaRPr lang="es-CO" sz="1600" dirty="0">
              <a:solidFill>
                <a:schemeClr val="tx1"/>
              </a:solidFill>
            </a:endParaRPr>
          </a:p>
          <a:p>
            <a:pPr algn="ctr"/>
            <a:endParaRPr lang="es-CO" sz="2000" dirty="0">
              <a:ln w="0"/>
              <a:solidFill>
                <a:schemeClr val="tx1"/>
              </a:solidFill>
              <a:effectLst>
                <a:outerShdw blurRad="38100" dist="19050" dir="2700000" algn="tl" rotWithShape="0">
                  <a:schemeClr val="dk1">
                    <a:alpha val="40000"/>
                  </a:schemeClr>
                </a:outerShdw>
              </a:effectLst>
            </a:endParaRPr>
          </a:p>
        </p:txBody>
      </p:sp>
      <p:sp>
        <p:nvSpPr>
          <p:cNvPr id="19" name="Recortar rectángulo de esquina diagonal 4">
            <a:extLst>
              <a:ext uri="{FF2B5EF4-FFF2-40B4-BE49-F238E27FC236}">
                <a16:creationId xmlns:a16="http://schemas.microsoft.com/office/drawing/2014/main" id="{BDEBD605-C15B-4A31-81DB-F269BD57811A}"/>
              </a:ext>
            </a:extLst>
          </p:cNvPr>
          <p:cNvSpPr/>
          <p:nvPr/>
        </p:nvSpPr>
        <p:spPr>
          <a:xfrm>
            <a:off x="6852746" y="3096906"/>
            <a:ext cx="3309257" cy="665533"/>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dirty="0">
              <a:ln w="0"/>
              <a:solidFill>
                <a:schemeClr val="tx1"/>
              </a:solidFill>
              <a:effectLst>
                <a:outerShdw blurRad="38100" dist="19050" dir="2700000" algn="tl" rotWithShape="0">
                  <a:schemeClr val="dk1">
                    <a:alpha val="40000"/>
                  </a:schemeClr>
                </a:outerShdw>
              </a:effectLst>
            </a:endParaRPr>
          </a:p>
          <a:p>
            <a:pPr algn="ctr"/>
            <a:r>
              <a:rPr lang="es-CO" sz="2400" b="1" dirty="0">
                <a:ln w="0"/>
                <a:solidFill>
                  <a:schemeClr val="tx1"/>
                </a:solidFill>
                <a:effectLst>
                  <a:outerShdw blurRad="38100" dist="19050" dir="2700000" algn="tl" rotWithShape="0">
                    <a:schemeClr val="dk1">
                      <a:alpha val="40000"/>
                    </a:schemeClr>
                  </a:outerShdw>
                </a:effectLst>
              </a:rPr>
              <a:t>7. </a:t>
            </a:r>
            <a:r>
              <a:rPr lang="es-CO" sz="1600" dirty="0">
                <a:ln w="0"/>
                <a:solidFill>
                  <a:schemeClr val="tx1"/>
                </a:solidFill>
                <a:effectLst>
                  <a:outerShdw blurRad="38100" dist="19050" dir="2700000" algn="tl" rotWithShape="0">
                    <a:schemeClr val="dk1">
                      <a:alpha val="40000"/>
                    </a:schemeClr>
                  </a:outerShdw>
                </a:effectLst>
              </a:rPr>
              <a:t>Tiempo Promedio de Respuesta</a:t>
            </a:r>
          </a:p>
          <a:p>
            <a:pPr algn="ctr"/>
            <a:endParaRPr lang="es-CO" dirty="0">
              <a:ln w="0"/>
              <a:solidFill>
                <a:schemeClr val="tx1"/>
              </a:solidFill>
              <a:effectLst>
                <a:outerShdw blurRad="38100" dist="19050" dir="2700000" algn="tl" rotWithShape="0">
                  <a:schemeClr val="dk1">
                    <a:alpha val="40000"/>
                  </a:schemeClr>
                </a:outerShdw>
              </a:effectLst>
            </a:endParaRPr>
          </a:p>
        </p:txBody>
      </p:sp>
      <p:sp>
        <p:nvSpPr>
          <p:cNvPr id="20" name="Recortar rectángulo de esquina diagonal 1">
            <a:extLst>
              <a:ext uri="{FF2B5EF4-FFF2-40B4-BE49-F238E27FC236}">
                <a16:creationId xmlns:a16="http://schemas.microsoft.com/office/drawing/2014/main" id="{82FF440B-5F6B-4151-A3E3-EECF6132DF4E}"/>
              </a:ext>
            </a:extLst>
          </p:cNvPr>
          <p:cNvSpPr/>
          <p:nvPr/>
        </p:nvSpPr>
        <p:spPr>
          <a:xfrm>
            <a:off x="6319897" y="2219216"/>
            <a:ext cx="3169925" cy="665533"/>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2400" b="1" dirty="0">
                <a:ln w="0"/>
                <a:solidFill>
                  <a:schemeClr val="tx1"/>
                </a:solidFill>
                <a:effectLst>
                  <a:outerShdw blurRad="38100" dist="19050" dir="2700000" algn="tl" rotWithShape="0">
                    <a:schemeClr val="dk1">
                      <a:alpha val="40000"/>
                    </a:schemeClr>
                  </a:outerShdw>
                </a:effectLst>
              </a:rPr>
              <a:t>6. </a:t>
            </a:r>
            <a:r>
              <a:rPr lang="es-CO" sz="1600" dirty="0">
                <a:ln w="0"/>
                <a:solidFill>
                  <a:schemeClr val="tx1"/>
                </a:solidFill>
                <a:effectLst>
                  <a:outerShdw blurRad="38100" dist="19050" dir="2700000" algn="tl" rotWithShape="0">
                    <a:schemeClr val="dk1">
                      <a:alpha val="40000"/>
                    </a:schemeClr>
                  </a:outerShdw>
                </a:effectLst>
              </a:rPr>
              <a:t>PQRSD Asignadas a las Dependencias</a:t>
            </a:r>
          </a:p>
        </p:txBody>
      </p:sp>
      <p:sp>
        <p:nvSpPr>
          <p:cNvPr id="21" name="Recortar rectángulo de esquina diagonal 9">
            <a:extLst>
              <a:ext uri="{FF2B5EF4-FFF2-40B4-BE49-F238E27FC236}">
                <a16:creationId xmlns:a16="http://schemas.microsoft.com/office/drawing/2014/main" id="{7776C6EC-F90F-4712-B47F-BDF6DB45391B}"/>
              </a:ext>
            </a:extLst>
          </p:cNvPr>
          <p:cNvSpPr/>
          <p:nvPr/>
        </p:nvSpPr>
        <p:spPr>
          <a:xfrm>
            <a:off x="2562813" y="1309439"/>
            <a:ext cx="3172098" cy="658951"/>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2400" b="1" dirty="0">
                <a:ln w="0"/>
                <a:solidFill>
                  <a:schemeClr val="tx1"/>
                </a:solidFill>
                <a:effectLst>
                  <a:outerShdw blurRad="38100" dist="19050" dir="2700000" algn="tl" rotWithShape="0">
                    <a:schemeClr val="dk1">
                      <a:alpha val="40000"/>
                    </a:schemeClr>
                  </a:outerShdw>
                </a:effectLst>
              </a:rPr>
              <a:t>1. </a:t>
            </a:r>
            <a:r>
              <a:rPr lang="es-CO" sz="1600" dirty="0">
                <a:ln w="0"/>
                <a:solidFill>
                  <a:schemeClr val="tx1"/>
                </a:solidFill>
                <a:effectLst>
                  <a:outerShdw blurRad="38100" dist="19050" dir="2700000" algn="tl" rotWithShape="0">
                    <a:schemeClr val="dk1">
                      <a:alpha val="40000"/>
                    </a:schemeClr>
                  </a:outerShdw>
                </a:effectLst>
              </a:rPr>
              <a:t>Introducción</a:t>
            </a:r>
          </a:p>
        </p:txBody>
      </p:sp>
      <p:sp>
        <p:nvSpPr>
          <p:cNvPr id="22" name="Recortar rectángulo de esquina diagonal 4">
            <a:extLst>
              <a:ext uri="{FF2B5EF4-FFF2-40B4-BE49-F238E27FC236}">
                <a16:creationId xmlns:a16="http://schemas.microsoft.com/office/drawing/2014/main" id="{F0DA50CF-67CE-4194-B20C-CCC826708E08}"/>
              </a:ext>
            </a:extLst>
          </p:cNvPr>
          <p:cNvSpPr/>
          <p:nvPr/>
        </p:nvSpPr>
        <p:spPr>
          <a:xfrm>
            <a:off x="2049369" y="2178907"/>
            <a:ext cx="3309257" cy="665533"/>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dirty="0">
              <a:ln w="0"/>
              <a:solidFill>
                <a:schemeClr val="tx1"/>
              </a:solidFill>
              <a:effectLst>
                <a:outerShdw blurRad="38100" dist="19050" dir="2700000" algn="tl" rotWithShape="0">
                  <a:schemeClr val="dk1">
                    <a:alpha val="40000"/>
                  </a:schemeClr>
                </a:outerShdw>
              </a:effectLst>
            </a:endParaRPr>
          </a:p>
          <a:p>
            <a:pPr algn="ctr"/>
            <a:r>
              <a:rPr lang="es-CO" sz="2400" b="1" dirty="0">
                <a:ln w="0"/>
                <a:solidFill>
                  <a:schemeClr val="tx1"/>
                </a:solidFill>
                <a:effectLst>
                  <a:outerShdw blurRad="38100" dist="19050" dir="2700000" algn="tl" rotWithShape="0">
                    <a:schemeClr val="dk1">
                      <a:alpha val="40000"/>
                    </a:schemeClr>
                  </a:outerShdw>
                </a:effectLst>
              </a:rPr>
              <a:t>2</a:t>
            </a:r>
            <a:r>
              <a:rPr lang="es-CO" sz="1600" dirty="0">
                <a:ln w="0"/>
                <a:solidFill>
                  <a:schemeClr val="tx1"/>
                </a:solidFill>
                <a:effectLst>
                  <a:outerShdw blurRad="38100" dist="19050" dir="2700000" algn="tl" rotWithShape="0">
                    <a:schemeClr val="dk1">
                      <a:alpha val="40000"/>
                    </a:schemeClr>
                  </a:outerShdw>
                </a:effectLst>
              </a:rPr>
              <a:t>. Acceso a la Información Pública</a:t>
            </a:r>
          </a:p>
          <a:p>
            <a:pPr algn="ctr"/>
            <a:endParaRPr lang="es-CO" dirty="0">
              <a:ln w="0"/>
              <a:solidFill>
                <a:schemeClr val="tx1"/>
              </a:solidFill>
              <a:effectLst>
                <a:outerShdw blurRad="38100" dist="19050" dir="2700000" algn="tl" rotWithShape="0">
                  <a:schemeClr val="dk1">
                    <a:alpha val="40000"/>
                  </a:schemeClr>
                </a:outerShdw>
              </a:effectLst>
            </a:endParaRPr>
          </a:p>
        </p:txBody>
      </p:sp>
      <p:sp>
        <p:nvSpPr>
          <p:cNvPr id="23" name="Recortar rectángulo de esquina diagonal 12">
            <a:extLst>
              <a:ext uri="{FF2B5EF4-FFF2-40B4-BE49-F238E27FC236}">
                <a16:creationId xmlns:a16="http://schemas.microsoft.com/office/drawing/2014/main" id="{805BCFBC-BA31-41A7-91B8-2C13AA4B49BC}"/>
              </a:ext>
            </a:extLst>
          </p:cNvPr>
          <p:cNvSpPr/>
          <p:nvPr/>
        </p:nvSpPr>
        <p:spPr>
          <a:xfrm>
            <a:off x="1670139" y="3129641"/>
            <a:ext cx="3172098" cy="652487"/>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2400" b="1" dirty="0">
                <a:ln w="0"/>
                <a:solidFill>
                  <a:schemeClr val="tx1"/>
                </a:solidFill>
                <a:effectLst>
                  <a:outerShdw blurRad="38100" dist="19050" dir="2700000" algn="tl" rotWithShape="0">
                    <a:schemeClr val="dk1">
                      <a:alpha val="40000"/>
                    </a:schemeClr>
                  </a:outerShdw>
                </a:effectLst>
              </a:rPr>
              <a:t>3. </a:t>
            </a:r>
            <a:r>
              <a:rPr lang="es-CO" sz="1600" dirty="0">
                <a:ln w="0"/>
                <a:solidFill>
                  <a:schemeClr val="tx1"/>
                </a:solidFill>
                <a:effectLst>
                  <a:outerShdw blurRad="38100" dist="19050" dir="2700000" algn="tl" rotWithShape="0">
                    <a:schemeClr val="dk1">
                      <a:alpha val="40000"/>
                    </a:schemeClr>
                  </a:outerShdw>
                </a:effectLst>
              </a:rPr>
              <a:t>PQRS Tipología</a:t>
            </a:r>
          </a:p>
        </p:txBody>
      </p:sp>
      <p:sp>
        <p:nvSpPr>
          <p:cNvPr id="24" name="Recortar rectángulo de esquina diagonal 14">
            <a:extLst>
              <a:ext uri="{FF2B5EF4-FFF2-40B4-BE49-F238E27FC236}">
                <a16:creationId xmlns:a16="http://schemas.microsoft.com/office/drawing/2014/main" id="{197117B0-72A6-47AC-84B4-10E0882209D7}"/>
              </a:ext>
            </a:extLst>
          </p:cNvPr>
          <p:cNvSpPr/>
          <p:nvPr/>
        </p:nvSpPr>
        <p:spPr>
          <a:xfrm>
            <a:off x="5827560" y="1317465"/>
            <a:ext cx="3043862" cy="642897"/>
          </a:xfrm>
          <a:prstGeom prst="snip2DiagRect">
            <a:avLst>
              <a:gd name="adj1" fmla="val 50000"/>
              <a:gd name="adj2" fmla="val 50000"/>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2400" b="1" dirty="0">
                <a:ln w="0"/>
                <a:solidFill>
                  <a:schemeClr val="tx1"/>
                </a:solidFill>
                <a:effectLst>
                  <a:outerShdw blurRad="38100" dist="19050" dir="2700000" algn="tl" rotWithShape="0">
                    <a:schemeClr val="dk1">
                      <a:alpha val="40000"/>
                    </a:schemeClr>
                  </a:outerShdw>
                </a:effectLst>
              </a:rPr>
              <a:t>5. </a:t>
            </a:r>
            <a:r>
              <a:rPr lang="es-CO" sz="1600" dirty="0">
                <a:ln w="0"/>
                <a:solidFill>
                  <a:schemeClr val="tx1"/>
                </a:solidFill>
                <a:effectLst>
                  <a:outerShdw blurRad="38100" dist="19050" dir="2700000" algn="tl" rotWithShape="0">
                    <a:schemeClr val="dk1">
                      <a:alpha val="40000"/>
                    </a:schemeClr>
                  </a:outerShdw>
                </a:effectLst>
              </a:rPr>
              <a:t>PQRS por Canal</a:t>
            </a:r>
          </a:p>
        </p:txBody>
      </p:sp>
    </p:spTree>
    <p:extLst>
      <p:ext uri="{BB962C8B-B14F-4D97-AF65-F5344CB8AC3E}">
        <p14:creationId xmlns:p14="http://schemas.microsoft.com/office/powerpoint/2010/main" val="91517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adroTexto 8"/>
          <p:cNvSpPr txBox="1"/>
          <p:nvPr/>
        </p:nvSpPr>
        <p:spPr>
          <a:xfrm>
            <a:off x="11860696" y="86139"/>
            <a:ext cx="331304" cy="215444"/>
          </a:xfrm>
          <a:prstGeom prst="rect">
            <a:avLst/>
          </a:prstGeom>
          <a:noFill/>
        </p:spPr>
        <p:txBody>
          <a:bodyPr wrap="square" rtlCol="0">
            <a:spAutoFit/>
          </a:bodyPr>
          <a:lstStyle/>
          <a:p>
            <a:pPr marL="171450" marR="0" lvl="0" indent="-171450" algn="ctr" defTabSz="914400" eaLnBrk="1" fontAlgn="auto" latinLnBrk="0" hangingPunct="1">
              <a:lnSpc>
                <a:spcPct val="100000"/>
              </a:lnSpc>
              <a:spcBef>
                <a:spcPts val="0"/>
              </a:spcBef>
              <a:spcAft>
                <a:spcPts val="0"/>
              </a:spcAft>
              <a:buClrTx/>
              <a:buSzTx/>
              <a:buFont typeface="Arial" charset="0"/>
              <a:buNone/>
              <a:tabLst/>
              <a:defRPr/>
            </a:pPr>
            <a:r>
              <a:rPr lang="es-ES_tradnl" sz="800" dirty="0">
                <a:latin typeface="Work Sans Light" charset="0"/>
                <a:ea typeface="Work Sans Light" charset="0"/>
                <a:cs typeface="Work Sans Light" charset="0"/>
              </a:rPr>
              <a:t>3.</a:t>
            </a:r>
          </a:p>
        </p:txBody>
      </p:sp>
      <p:sp>
        <p:nvSpPr>
          <p:cNvPr id="10" name="Llamada ovalada 2">
            <a:extLst>
              <a:ext uri="{FF2B5EF4-FFF2-40B4-BE49-F238E27FC236}">
                <a16:creationId xmlns:a16="http://schemas.microsoft.com/office/drawing/2014/main" id="{061E0072-B032-47A7-ADA3-8640F42881AE}"/>
              </a:ext>
            </a:extLst>
          </p:cNvPr>
          <p:cNvSpPr/>
          <p:nvPr/>
        </p:nvSpPr>
        <p:spPr>
          <a:xfrm>
            <a:off x="8051164" y="2222284"/>
            <a:ext cx="3605348" cy="3148148"/>
          </a:xfrm>
          <a:prstGeom prst="wedgeEllipseCallout">
            <a:avLst>
              <a:gd name="adj1" fmla="val 48008"/>
              <a:gd name="adj2" fmla="val 4465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CO" sz="3200" dirty="0">
                <a:ln w="0"/>
                <a:solidFill>
                  <a:schemeClr val="tx1"/>
                </a:solidFill>
                <a:effectLst>
                  <a:outerShdw blurRad="38100" dist="19050" dir="2700000" algn="tl" rotWithShape="0">
                    <a:schemeClr val="dk1">
                      <a:alpha val="40000"/>
                    </a:schemeClr>
                  </a:outerShdw>
                </a:effectLst>
              </a:rPr>
              <a:t>Introducción</a:t>
            </a:r>
            <a:endParaRPr lang="es-CO" sz="3200" b="1" dirty="0">
              <a:ln/>
              <a:solidFill>
                <a:schemeClr val="accent3"/>
              </a:solidFill>
            </a:endParaRPr>
          </a:p>
        </p:txBody>
      </p:sp>
      <p:sp>
        <p:nvSpPr>
          <p:cNvPr id="11" name="Rectángulo 10">
            <a:extLst>
              <a:ext uri="{FF2B5EF4-FFF2-40B4-BE49-F238E27FC236}">
                <a16:creationId xmlns:a16="http://schemas.microsoft.com/office/drawing/2014/main" id="{84825E1E-C29B-437D-8A97-A7D6447A966E}"/>
              </a:ext>
            </a:extLst>
          </p:cNvPr>
          <p:cNvSpPr/>
          <p:nvPr/>
        </p:nvSpPr>
        <p:spPr>
          <a:xfrm>
            <a:off x="8934116" y="3796358"/>
            <a:ext cx="2101813"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a:ln/>
                <a:solidFill>
                  <a:schemeClr val="accent4"/>
                </a:solidFill>
              </a:rPr>
              <a:t>PQRS</a:t>
            </a:r>
            <a:endParaRPr lang="es-ES" sz="5400" b="1" cap="none" spc="0" dirty="0">
              <a:ln/>
              <a:solidFill>
                <a:schemeClr val="accent4"/>
              </a:solidFill>
              <a:effectLst/>
            </a:endParaRPr>
          </a:p>
        </p:txBody>
      </p:sp>
      <p:sp>
        <p:nvSpPr>
          <p:cNvPr id="12" name="Onda 22">
            <a:extLst>
              <a:ext uri="{FF2B5EF4-FFF2-40B4-BE49-F238E27FC236}">
                <a16:creationId xmlns:a16="http://schemas.microsoft.com/office/drawing/2014/main" id="{B3654CB7-4F19-4DAB-AF9F-3484E6D35224}"/>
              </a:ext>
            </a:extLst>
          </p:cNvPr>
          <p:cNvSpPr/>
          <p:nvPr/>
        </p:nvSpPr>
        <p:spPr>
          <a:xfrm>
            <a:off x="1156071" y="848617"/>
            <a:ext cx="5380285" cy="4312314"/>
          </a:xfrm>
          <a:prstGeom prst="wave">
            <a:avLst>
              <a:gd name="adj1" fmla="val 8803"/>
              <a:gd name="adj2" fmla="val 0"/>
            </a:avLst>
          </a:prstGeom>
          <a:effectLst>
            <a:softEdge rad="635000"/>
          </a:effectLst>
        </p:spPr>
        <p:style>
          <a:lnRef idx="2">
            <a:schemeClr val="accent2"/>
          </a:lnRef>
          <a:fillRef idx="1">
            <a:schemeClr val="lt1"/>
          </a:fillRef>
          <a:effectRef idx="0">
            <a:schemeClr val="accent2"/>
          </a:effectRef>
          <a:fontRef idx="minor">
            <a:schemeClr val="dk1"/>
          </a:fontRef>
        </p:style>
        <p:txBody>
          <a:bodyPr rtlCol="0" anchor="ctr"/>
          <a:lstStyle/>
          <a:p>
            <a:pPr algn="just"/>
            <a:r>
              <a:rPr lang="es-CO" sz="1600" dirty="0"/>
              <a:t>El presente documento corresponde al Informe unificado de Peticiones, Quejas, Reclamos, Sugerencias y Denuncias (PQRSD) recibidas y atendidas por las dependencias de nivel central y territorial de la Unidad Administrativa Especial de Gestión de Restitución de Tierras Despojadas, durante el periodo comprendido entre el 1° de mayo al 31 ° de Mayo de 2020, con el fin de presentar el comportamiento de PQRSD, las tendencias identificadas y la  oportunidad de las respuestas. De esta manera formular recomendaciones a la Alta Dirección y a los responsables de los procesos, que conlleven al mejoramiento continuo de la Entidad y con ellas, afianzar la confianza del ciudadano en la Administración Pública Nacional.</a:t>
            </a:r>
          </a:p>
          <a:p>
            <a:pPr marL="285750" indent="-285750" algn="just">
              <a:buFont typeface="Wingdings" panose="05000000000000000000" pitchFamily="2" charset="2"/>
              <a:buChar char="ü"/>
            </a:pPr>
            <a:endParaRPr lang="es-CO" dirty="0"/>
          </a:p>
        </p:txBody>
      </p:sp>
      <p:sp>
        <p:nvSpPr>
          <p:cNvPr id="13" name="Rectángulo 12">
            <a:extLst>
              <a:ext uri="{FF2B5EF4-FFF2-40B4-BE49-F238E27FC236}">
                <a16:creationId xmlns:a16="http://schemas.microsoft.com/office/drawing/2014/main" id="{65B80BE4-B643-4B57-9D35-9A55732D1B07}"/>
              </a:ext>
            </a:extLst>
          </p:cNvPr>
          <p:cNvSpPr/>
          <p:nvPr/>
        </p:nvSpPr>
        <p:spPr>
          <a:xfrm>
            <a:off x="1579483" y="4673842"/>
            <a:ext cx="4258491" cy="45719"/>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3650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uadroTexto 11"/>
          <p:cNvSpPr txBox="1"/>
          <p:nvPr/>
        </p:nvSpPr>
        <p:spPr>
          <a:xfrm>
            <a:off x="11860696" y="86139"/>
            <a:ext cx="331304" cy="215444"/>
          </a:xfrm>
          <a:prstGeom prst="rect">
            <a:avLst/>
          </a:prstGeom>
          <a:noFill/>
        </p:spPr>
        <p:txBody>
          <a:bodyPr wrap="square" rtlCol="0">
            <a:spAutoFit/>
          </a:bodyPr>
          <a:lstStyle/>
          <a:p>
            <a:pPr marL="171450" marR="0" lvl="0" indent="-171450" algn="ctr" defTabSz="914400" eaLnBrk="1" fontAlgn="auto" latinLnBrk="0" hangingPunct="1">
              <a:lnSpc>
                <a:spcPct val="100000"/>
              </a:lnSpc>
              <a:spcBef>
                <a:spcPts val="0"/>
              </a:spcBef>
              <a:spcAft>
                <a:spcPts val="0"/>
              </a:spcAft>
              <a:buClrTx/>
              <a:buSzTx/>
              <a:buFont typeface="Arial" charset="0"/>
              <a:buNone/>
              <a:tabLst/>
              <a:defRPr/>
            </a:pPr>
            <a:r>
              <a:rPr lang="es-ES_tradnl" sz="800" dirty="0">
                <a:latin typeface="Work Sans Light" charset="0"/>
                <a:ea typeface="Work Sans Light" charset="0"/>
                <a:cs typeface="Work Sans Light" charset="0"/>
              </a:rPr>
              <a:t>4.</a:t>
            </a:r>
          </a:p>
        </p:txBody>
      </p:sp>
      <p:sp>
        <p:nvSpPr>
          <p:cNvPr id="13" name="Llamada ovalada 2">
            <a:extLst>
              <a:ext uri="{FF2B5EF4-FFF2-40B4-BE49-F238E27FC236}">
                <a16:creationId xmlns:a16="http://schemas.microsoft.com/office/drawing/2014/main" id="{E19C4FCF-08DC-4561-92BE-B6411C0CA47E}"/>
              </a:ext>
            </a:extLst>
          </p:cNvPr>
          <p:cNvSpPr/>
          <p:nvPr/>
        </p:nvSpPr>
        <p:spPr>
          <a:xfrm>
            <a:off x="860141" y="1236126"/>
            <a:ext cx="3605348" cy="3148148"/>
          </a:xfrm>
          <a:prstGeom prst="wedgeEllipseCallout">
            <a:avLst>
              <a:gd name="adj1" fmla="val 48008"/>
              <a:gd name="adj2" fmla="val 4465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CO" sz="3200" dirty="0">
                <a:ln w="0"/>
                <a:solidFill>
                  <a:schemeClr val="tx1"/>
                </a:solidFill>
                <a:effectLst>
                  <a:outerShdw blurRad="38100" dist="19050" dir="2700000" algn="tl" rotWithShape="0">
                    <a:schemeClr val="dk1">
                      <a:alpha val="40000"/>
                    </a:schemeClr>
                  </a:outerShdw>
                </a:effectLst>
              </a:rPr>
              <a:t>Acceso a la Información </a:t>
            </a:r>
            <a:endParaRPr lang="es-CO" sz="3200" b="1" dirty="0">
              <a:ln/>
              <a:solidFill>
                <a:schemeClr val="accent3"/>
              </a:solidFill>
            </a:endParaRPr>
          </a:p>
        </p:txBody>
      </p:sp>
      <p:sp>
        <p:nvSpPr>
          <p:cNvPr id="14" name="Rectángulo 13">
            <a:extLst>
              <a:ext uri="{FF2B5EF4-FFF2-40B4-BE49-F238E27FC236}">
                <a16:creationId xmlns:a16="http://schemas.microsoft.com/office/drawing/2014/main" id="{06885C35-2F0F-4C89-997F-3580B880391A}"/>
              </a:ext>
            </a:extLst>
          </p:cNvPr>
          <p:cNvSpPr/>
          <p:nvPr/>
        </p:nvSpPr>
        <p:spPr>
          <a:xfrm>
            <a:off x="1447369" y="3081134"/>
            <a:ext cx="2430893"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a:ln/>
                <a:solidFill>
                  <a:schemeClr val="accent4"/>
                </a:solidFill>
              </a:rPr>
              <a:t>Pública</a:t>
            </a:r>
            <a:endParaRPr lang="es-ES" sz="5400" b="1" cap="none" spc="0" dirty="0">
              <a:ln/>
              <a:solidFill>
                <a:schemeClr val="accent4"/>
              </a:solidFill>
              <a:effectLst/>
            </a:endParaRPr>
          </a:p>
        </p:txBody>
      </p:sp>
      <p:sp>
        <p:nvSpPr>
          <p:cNvPr id="15" name="CuadroTexto 14">
            <a:extLst>
              <a:ext uri="{FF2B5EF4-FFF2-40B4-BE49-F238E27FC236}">
                <a16:creationId xmlns:a16="http://schemas.microsoft.com/office/drawing/2014/main" id="{94DA7E1A-3784-427E-8885-8FD7ED8C0106}"/>
              </a:ext>
            </a:extLst>
          </p:cNvPr>
          <p:cNvSpPr txBox="1"/>
          <p:nvPr/>
        </p:nvSpPr>
        <p:spPr>
          <a:xfrm>
            <a:off x="2378593" y="1802650"/>
            <a:ext cx="770708" cy="707886"/>
          </a:xfrm>
          <a:prstGeom prst="rect">
            <a:avLst/>
          </a:prstGeom>
          <a:noFill/>
        </p:spPr>
        <p:txBody>
          <a:bodyPr wrap="square" rtlCol="0">
            <a:spAutoFit/>
          </a:bodyPr>
          <a:lstStyle/>
          <a:p>
            <a:r>
              <a:rPr lang="es-CO" sz="4000" b="1" spc="50" dirty="0">
                <a:ln w="0"/>
                <a:effectLst>
                  <a:innerShdw blurRad="63500" dist="50800" dir="13500000">
                    <a:srgbClr val="000000">
                      <a:alpha val="50000"/>
                    </a:srgbClr>
                  </a:innerShdw>
                </a:effectLst>
              </a:rPr>
              <a:t>2</a:t>
            </a:r>
            <a:endParaRPr lang="es-CO" sz="4000" dirty="0"/>
          </a:p>
        </p:txBody>
      </p:sp>
      <p:sp>
        <p:nvSpPr>
          <p:cNvPr id="16" name="Onda 22">
            <a:extLst>
              <a:ext uri="{FF2B5EF4-FFF2-40B4-BE49-F238E27FC236}">
                <a16:creationId xmlns:a16="http://schemas.microsoft.com/office/drawing/2014/main" id="{2E7FE034-4528-4753-A5B4-0F01839B745C}"/>
              </a:ext>
            </a:extLst>
          </p:cNvPr>
          <p:cNvSpPr/>
          <p:nvPr/>
        </p:nvSpPr>
        <p:spPr>
          <a:xfrm>
            <a:off x="5232790" y="778221"/>
            <a:ext cx="5615832" cy="4312314"/>
          </a:xfrm>
          <a:prstGeom prst="wave">
            <a:avLst>
              <a:gd name="adj1" fmla="val 8803"/>
              <a:gd name="adj2" fmla="val 0"/>
            </a:avLst>
          </a:prstGeom>
          <a:effectLst>
            <a:softEdge rad="635000"/>
          </a:effectLst>
        </p:spPr>
        <p:style>
          <a:lnRef idx="2">
            <a:schemeClr val="accent2"/>
          </a:lnRef>
          <a:fillRef idx="1">
            <a:schemeClr val="lt1"/>
          </a:fillRef>
          <a:effectRef idx="0">
            <a:schemeClr val="accent2"/>
          </a:effectRef>
          <a:fontRef idx="minor">
            <a:schemeClr val="dk1"/>
          </a:fontRef>
        </p:style>
        <p:txBody>
          <a:bodyPr rtlCol="0" anchor="ctr"/>
          <a:lstStyle/>
          <a:p>
            <a:pPr algn="just"/>
            <a:r>
              <a:rPr lang="es-CO" sz="1600" dirty="0"/>
              <a:t>De conformidad con el Plan Anticorrupción y de Atención al Ciudadano establecido por la Unidad Administrativa Especial de Gestión de Restitución de Tierras Despojadas 2018 y de acuerdo con lo establecido en la Ley No 1712 de 2014, </a:t>
            </a:r>
            <a:r>
              <a:rPr lang="es-CO" sz="1600" i="1" dirty="0"/>
              <a:t>“Por medio de la cual se crea la Ley de Transparencia y del Derecho de Acceso a la Información Pública Nacional y se dictan otras disposiciones”</a:t>
            </a:r>
            <a:r>
              <a:rPr lang="es-CO" sz="1600" dirty="0"/>
              <a:t>, la entidad publica a través de su portal Web www.restituciondetierras.gov.co, con un link de acceso al enlace </a:t>
            </a:r>
            <a:r>
              <a:rPr lang="es-CO" sz="1600" dirty="0">
                <a:hlinkClick r:id="rId3"/>
              </a:rPr>
              <a:t>https://www.restituciondetierras.gov.co/control-y-rendicion-de-cuentas</a:t>
            </a:r>
            <a:r>
              <a:rPr lang="es-CO" sz="1600" dirty="0"/>
              <a:t>, de Transparencia y Acceso a la Información Pública en donde la ciudadanía podrá consultar los temas de su interés.</a:t>
            </a:r>
          </a:p>
          <a:p>
            <a:pPr algn="just"/>
            <a:endParaRPr lang="es-CO" sz="1600" dirty="0"/>
          </a:p>
          <a:p>
            <a:pPr algn="just"/>
            <a:r>
              <a:rPr lang="es-CO" sz="1600" dirty="0"/>
              <a:t>De acuerdo con los datos arrojados por los canales de atención, durante el periodo comprendido del 1° de Mayo al 31 ° de Mayo de 2020, se recibieron </a:t>
            </a:r>
            <a:r>
              <a:rPr lang="es-CO" sz="1600" dirty="0">
                <a:solidFill>
                  <a:schemeClr val="tx1"/>
                </a:solidFill>
              </a:rPr>
              <a:t>(1.283)</a:t>
            </a:r>
            <a:r>
              <a:rPr lang="es-CO" sz="1600" dirty="0">
                <a:solidFill>
                  <a:srgbClr val="FF0000"/>
                </a:solidFill>
              </a:rPr>
              <a:t> </a:t>
            </a:r>
            <a:r>
              <a:rPr lang="es-CO" sz="1600" dirty="0"/>
              <a:t>solicitudes de acceso a la información pública asociadas a PQRSD.</a:t>
            </a:r>
          </a:p>
        </p:txBody>
      </p:sp>
    </p:spTree>
    <p:extLst>
      <p:ext uri="{BB962C8B-B14F-4D97-AF65-F5344CB8AC3E}">
        <p14:creationId xmlns:p14="http://schemas.microsoft.com/office/powerpoint/2010/main" val="185300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3069B27-E626-4DDF-80E7-E1403A4F117E}"/>
              </a:ext>
            </a:extLst>
          </p:cNvPr>
          <p:cNvSpPr/>
          <p:nvPr/>
        </p:nvSpPr>
        <p:spPr>
          <a:xfrm>
            <a:off x="2040263" y="3104559"/>
            <a:ext cx="3099712" cy="45719"/>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C36E0F9E-9CBD-43A7-81B5-38DF66C3125E}"/>
              </a:ext>
            </a:extLst>
          </p:cNvPr>
          <p:cNvSpPr txBox="1"/>
          <p:nvPr/>
        </p:nvSpPr>
        <p:spPr>
          <a:xfrm>
            <a:off x="2030010" y="3073820"/>
            <a:ext cx="308726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rPr>
              <a:t>Recibidas por tipo de requerimiento</a:t>
            </a:r>
          </a:p>
        </p:txBody>
      </p:sp>
      <p:grpSp>
        <p:nvGrpSpPr>
          <p:cNvPr id="17" name="Grupo 16">
            <a:extLst>
              <a:ext uri="{FF2B5EF4-FFF2-40B4-BE49-F238E27FC236}">
                <a16:creationId xmlns:a16="http://schemas.microsoft.com/office/drawing/2014/main" id="{2D0813AE-70A1-449B-BAEF-F51AF3979C57}"/>
              </a:ext>
            </a:extLst>
          </p:cNvPr>
          <p:cNvGrpSpPr/>
          <p:nvPr/>
        </p:nvGrpSpPr>
        <p:grpSpPr>
          <a:xfrm>
            <a:off x="6113986" y="351982"/>
            <a:ext cx="5058274" cy="3288308"/>
            <a:chOff x="4090050" y="765693"/>
            <a:chExt cx="5058274" cy="3288308"/>
          </a:xfrm>
        </p:grpSpPr>
        <p:grpSp>
          <p:nvGrpSpPr>
            <p:cNvPr id="18" name="Grupo 17">
              <a:extLst>
                <a:ext uri="{FF2B5EF4-FFF2-40B4-BE49-F238E27FC236}">
                  <a16:creationId xmlns:a16="http://schemas.microsoft.com/office/drawing/2014/main" id="{577CA82D-DB5C-49DA-8083-C002E270C2D2}"/>
                </a:ext>
              </a:extLst>
            </p:cNvPr>
            <p:cNvGrpSpPr/>
            <p:nvPr/>
          </p:nvGrpSpPr>
          <p:grpSpPr>
            <a:xfrm>
              <a:off x="4090050" y="765693"/>
              <a:ext cx="5058274" cy="1991342"/>
              <a:chOff x="553981" y="1769518"/>
              <a:chExt cx="4114043" cy="1850809"/>
            </a:xfrm>
          </p:grpSpPr>
          <p:sp>
            <p:nvSpPr>
              <p:cNvPr id="21" name="Hexágono 20">
                <a:extLst>
                  <a:ext uri="{FF2B5EF4-FFF2-40B4-BE49-F238E27FC236}">
                    <a16:creationId xmlns:a16="http://schemas.microsoft.com/office/drawing/2014/main" id="{3860A4B3-C0D7-4F2B-99EF-736CC5C0F022}"/>
                  </a:ext>
                </a:extLst>
              </p:cNvPr>
              <p:cNvSpPr/>
              <p:nvPr/>
            </p:nvSpPr>
            <p:spPr>
              <a:xfrm>
                <a:off x="553981" y="2402376"/>
                <a:ext cx="1471082" cy="1205436"/>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ORGANISMOS DE CONTROL Y OTROS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236</a:t>
                </a:r>
              </a:p>
            </p:txBody>
          </p:sp>
          <p:sp>
            <p:nvSpPr>
              <p:cNvPr id="23" name="Hexágono 22">
                <a:extLst>
                  <a:ext uri="{FF2B5EF4-FFF2-40B4-BE49-F238E27FC236}">
                    <a16:creationId xmlns:a16="http://schemas.microsoft.com/office/drawing/2014/main" id="{6D1ADFCE-3CB4-420A-9232-4EBA47946C44}"/>
                  </a:ext>
                </a:extLst>
              </p:cNvPr>
              <p:cNvSpPr/>
              <p:nvPr/>
            </p:nvSpPr>
            <p:spPr>
              <a:xfrm>
                <a:off x="3309488" y="2414891"/>
                <a:ext cx="1358536" cy="1205436"/>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QUEJA</a:t>
                </a:r>
                <a:b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br>
                <a: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000" b="1" i="0" u="none" strike="noStrike" kern="1200" cap="none" spc="0" normalizeH="0" baseline="0" noProof="0" dirty="0">
                  <a:ln w="6600">
                    <a:solidFill>
                      <a:srgbClr val="ED7D31"/>
                    </a:solidFill>
                    <a:prstDash val="solid"/>
                  </a:ln>
                  <a:solidFill>
                    <a:prstClr val="black"/>
                  </a:solidFill>
                  <a:effectLst>
                    <a:outerShdw dist="38100" dir="2700000" algn="tl" rotWithShape="0">
                      <a:srgbClr val="ED7D31"/>
                    </a:outerShdw>
                  </a:effectLst>
                  <a:uLnTx/>
                  <a:uFillTx/>
                  <a:latin typeface="Calibri" panose="020F0502020204030204"/>
                  <a:ea typeface="+mn-ea"/>
                  <a:cs typeface="+mn-cs"/>
                </a:endParaRPr>
              </a:p>
            </p:txBody>
          </p:sp>
          <p:sp>
            <p:nvSpPr>
              <p:cNvPr id="24" name="Hexágono 23">
                <a:extLst>
                  <a:ext uri="{FF2B5EF4-FFF2-40B4-BE49-F238E27FC236}">
                    <a16:creationId xmlns:a16="http://schemas.microsoft.com/office/drawing/2014/main" id="{9FF0E4C9-B184-4163-8367-E649388987DE}"/>
                  </a:ext>
                </a:extLst>
              </p:cNvPr>
              <p:cNvSpPr/>
              <p:nvPr/>
            </p:nvSpPr>
            <p:spPr>
              <a:xfrm>
                <a:off x="2009455" y="1769518"/>
                <a:ext cx="1358536" cy="1205436"/>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PETICIÓN</a:t>
                </a:r>
                <a:br>
                  <a:rPr kumimoji="0" lang="es-CO" sz="16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br>
                <a:r>
                  <a:rPr kumimoji="0" lang="es-CO" sz="16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1043</a:t>
                </a:r>
              </a:p>
            </p:txBody>
          </p:sp>
        </p:grpSp>
        <p:sp>
          <p:nvSpPr>
            <p:cNvPr id="19" name="Conector 23">
              <a:extLst>
                <a:ext uri="{FF2B5EF4-FFF2-40B4-BE49-F238E27FC236}">
                  <a16:creationId xmlns:a16="http://schemas.microsoft.com/office/drawing/2014/main" id="{E1A06721-53D5-4567-B316-27513B9D1ABD}"/>
                </a:ext>
              </a:extLst>
            </p:cNvPr>
            <p:cNvSpPr/>
            <p:nvPr/>
          </p:nvSpPr>
          <p:spPr>
            <a:xfrm>
              <a:off x="5778026" y="2179227"/>
              <a:ext cx="1808716" cy="1874774"/>
            </a:xfrm>
            <a:prstGeom prst="flowChartConnector">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Calibri" panose="020F0502020204030204"/>
                  <a:ea typeface="+mn-ea"/>
                  <a:cs typeface="+mn-cs"/>
                </a:rPr>
                <a:t>1.283 PQRS RECIBIDAS DURANTE EL MES MARZO 2020</a:t>
              </a:r>
            </a:p>
          </p:txBody>
        </p:sp>
      </p:grpSp>
      <p:grpSp>
        <p:nvGrpSpPr>
          <p:cNvPr id="25" name="Grupo 24">
            <a:extLst>
              <a:ext uri="{FF2B5EF4-FFF2-40B4-BE49-F238E27FC236}">
                <a16:creationId xmlns:a16="http://schemas.microsoft.com/office/drawing/2014/main" id="{784EBCE6-671E-4BFB-8F6B-4AACF092E497}"/>
              </a:ext>
            </a:extLst>
          </p:cNvPr>
          <p:cNvGrpSpPr/>
          <p:nvPr/>
        </p:nvGrpSpPr>
        <p:grpSpPr>
          <a:xfrm>
            <a:off x="1736195" y="4176814"/>
            <a:ext cx="4872445" cy="1591933"/>
            <a:chOff x="0" y="4547381"/>
            <a:chExt cx="4872445" cy="1591933"/>
          </a:xfrm>
        </p:grpSpPr>
        <p:sp>
          <p:nvSpPr>
            <p:cNvPr id="27" name="CuadroTexto 26">
              <a:extLst>
                <a:ext uri="{FF2B5EF4-FFF2-40B4-BE49-F238E27FC236}">
                  <a16:creationId xmlns:a16="http://schemas.microsoft.com/office/drawing/2014/main" id="{FB5BF0D5-F829-4BFE-9885-89F8742A7128}"/>
                </a:ext>
              </a:extLst>
            </p:cNvPr>
            <p:cNvSpPr txBox="1"/>
            <p:nvPr/>
          </p:nvSpPr>
          <p:spPr>
            <a:xfrm>
              <a:off x="1958188" y="4674679"/>
              <a:ext cx="118784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Calibri" panose="020F0502020204030204"/>
                  <a:ea typeface="+mn-ea"/>
                  <a:cs typeface="+mn-cs"/>
                </a:rPr>
                <a:t>1.283</a:t>
              </a:r>
              <a:endPar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MAYO  2020</a:t>
              </a:r>
            </a:p>
          </p:txBody>
        </p:sp>
        <p:sp>
          <p:nvSpPr>
            <p:cNvPr id="29" name="Conector fuera de página 30">
              <a:extLst>
                <a:ext uri="{FF2B5EF4-FFF2-40B4-BE49-F238E27FC236}">
                  <a16:creationId xmlns:a16="http://schemas.microsoft.com/office/drawing/2014/main" id="{1F7509A9-73B8-4D79-A755-A099B8968EC5}"/>
                </a:ext>
              </a:extLst>
            </p:cNvPr>
            <p:cNvSpPr/>
            <p:nvPr/>
          </p:nvSpPr>
          <p:spPr>
            <a:xfrm>
              <a:off x="3347689" y="4559897"/>
              <a:ext cx="203667" cy="482779"/>
            </a:xfrm>
            <a:prstGeom prst="flowChartOffpageConnector">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Conector fuera de página 32">
              <a:extLst>
                <a:ext uri="{FF2B5EF4-FFF2-40B4-BE49-F238E27FC236}">
                  <a16:creationId xmlns:a16="http://schemas.microsoft.com/office/drawing/2014/main" id="{AEDE05E8-BA32-4EEA-B866-61BFC4A37513}"/>
                </a:ext>
              </a:extLst>
            </p:cNvPr>
            <p:cNvSpPr/>
            <p:nvPr/>
          </p:nvSpPr>
          <p:spPr>
            <a:xfrm>
              <a:off x="1282381" y="4547381"/>
              <a:ext cx="203667" cy="482779"/>
            </a:xfrm>
            <a:prstGeom prst="flowChartOffpageConnector">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Conector fuera de página 33">
              <a:extLst>
                <a:ext uri="{FF2B5EF4-FFF2-40B4-BE49-F238E27FC236}">
                  <a16:creationId xmlns:a16="http://schemas.microsoft.com/office/drawing/2014/main" id="{EBF59F6A-737A-4339-9B67-43BF2987D6DF}"/>
                </a:ext>
              </a:extLst>
            </p:cNvPr>
            <p:cNvSpPr/>
            <p:nvPr/>
          </p:nvSpPr>
          <p:spPr>
            <a:xfrm rot="10800000">
              <a:off x="2329827" y="5656535"/>
              <a:ext cx="237385" cy="482779"/>
            </a:xfrm>
            <a:prstGeom prst="flowChartOffpageConnector">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 name="Grupo 31">
              <a:extLst>
                <a:ext uri="{FF2B5EF4-FFF2-40B4-BE49-F238E27FC236}">
                  <a16:creationId xmlns:a16="http://schemas.microsoft.com/office/drawing/2014/main" id="{9A737F43-9DEF-4EC9-B315-98570135B4E2}"/>
                </a:ext>
              </a:extLst>
            </p:cNvPr>
            <p:cNvGrpSpPr/>
            <p:nvPr/>
          </p:nvGrpSpPr>
          <p:grpSpPr>
            <a:xfrm>
              <a:off x="0" y="5235087"/>
              <a:ext cx="4872445" cy="214004"/>
              <a:chOff x="0" y="5235087"/>
              <a:chExt cx="4872445" cy="214004"/>
            </a:xfrm>
          </p:grpSpPr>
          <p:grpSp>
            <p:nvGrpSpPr>
              <p:cNvPr id="33" name="Grupo 32">
                <a:extLst>
                  <a:ext uri="{FF2B5EF4-FFF2-40B4-BE49-F238E27FC236}">
                    <a16:creationId xmlns:a16="http://schemas.microsoft.com/office/drawing/2014/main" id="{8833AB14-2BCA-4EC7-B7A7-BC77C79F72FC}"/>
                  </a:ext>
                </a:extLst>
              </p:cNvPr>
              <p:cNvGrpSpPr/>
              <p:nvPr/>
            </p:nvGrpSpPr>
            <p:grpSpPr>
              <a:xfrm>
                <a:off x="0" y="5235087"/>
                <a:ext cx="4872445" cy="214004"/>
                <a:chOff x="4611189" y="5619845"/>
                <a:chExt cx="4872445" cy="214004"/>
              </a:xfrm>
            </p:grpSpPr>
            <p:sp>
              <p:nvSpPr>
                <p:cNvPr id="36" name="Menos 28">
                  <a:extLst>
                    <a:ext uri="{FF2B5EF4-FFF2-40B4-BE49-F238E27FC236}">
                      <a16:creationId xmlns:a16="http://schemas.microsoft.com/office/drawing/2014/main" id="{2127DB64-D868-4F62-B7F3-01146CAE7A73}"/>
                    </a:ext>
                  </a:extLst>
                </p:cNvPr>
                <p:cNvSpPr/>
                <p:nvPr/>
              </p:nvSpPr>
              <p:spPr>
                <a:xfrm>
                  <a:off x="4611189" y="5703990"/>
                  <a:ext cx="4872445" cy="45719"/>
                </a:xfrm>
                <a:prstGeom prst="mathMinu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solidFill>
                        <a:prstClr val="black">
                          <a:lumMod val="95000"/>
                          <a:lumOff val="5000"/>
                        </a:prstClr>
                      </a:solidFill>
                    </a:ln>
                    <a:solidFill>
                      <a:prstClr val="black">
                        <a:lumMod val="95000"/>
                        <a:lumOff val="5000"/>
                      </a:prstClr>
                    </a:solidFill>
                    <a:effectLst/>
                    <a:uLnTx/>
                    <a:uFillTx/>
                    <a:latin typeface="Calibri" panose="020F0502020204030204"/>
                    <a:ea typeface="+mn-ea"/>
                    <a:cs typeface="+mn-cs"/>
                  </a:endParaRPr>
                </a:p>
              </p:txBody>
            </p:sp>
            <p:sp>
              <p:nvSpPr>
                <p:cNvPr id="37" name="Conector 29">
                  <a:extLst>
                    <a:ext uri="{FF2B5EF4-FFF2-40B4-BE49-F238E27FC236}">
                      <a16:creationId xmlns:a16="http://schemas.microsoft.com/office/drawing/2014/main" id="{971CBD6F-6A68-4E24-998F-5B035CB89EB5}"/>
                    </a:ext>
                  </a:extLst>
                </p:cNvPr>
                <p:cNvSpPr/>
                <p:nvPr/>
              </p:nvSpPr>
              <p:spPr>
                <a:xfrm>
                  <a:off x="5869944" y="5619846"/>
                  <a:ext cx="193602" cy="214003"/>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Conector 35">
                  <a:extLst>
                    <a:ext uri="{FF2B5EF4-FFF2-40B4-BE49-F238E27FC236}">
                      <a16:creationId xmlns:a16="http://schemas.microsoft.com/office/drawing/2014/main" id="{3AE1AF6D-A530-4E63-958B-0AF7A0AA6C2E}"/>
                    </a:ext>
                  </a:extLst>
                </p:cNvPr>
                <p:cNvSpPr/>
                <p:nvPr/>
              </p:nvSpPr>
              <p:spPr>
                <a:xfrm>
                  <a:off x="6947436" y="5619846"/>
                  <a:ext cx="193602" cy="214003"/>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Conector 36">
                  <a:extLst>
                    <a:ext uri="{FF2B5EF4-FFF2-40B4-BE49-F238E27FC236}">
                      <a16:creationId xmlns:a16="http://schemas.microsoft.com/office/drawing/2014/main" id="{6D9D1D25-0890-4BF3-8B74-1BC8236FB154}"/>
                    </a:ext>
                  </a:extLst>
                </p:cNvPr>
                <p:cNvSpPr/>
                <p:nvPr/>
              </p:nvSpPr>
              <p:spPr>
                <a:xfrm>
                  <a:off x="7983850" y="5619845"/>
                  <a:ext cx="193602" cy="214003"/>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 name="Conector 41">
                <a:extLst>
                  <a:ext uri="{FF2B5EF4-FFF2-40B4-BE49-F238E27FC236}">
                    <a16:creationId xmlns:a16="http://schemas.microsoft.com/office/drawing/2014/main" id="{6F4CC87A-0BAE-4E18-B952-216FACA5D121}"/>
                  </a:ext>
                </a:extLst>
              </p:cNvPr>
              <p:cNvSpPr/>
              <p:nvPr/>
            </p:nvSpPr>
            <p:spPr>
              <a:xfrm>
                <a:off x="573281" y="5297836"/>
                <a:ext cx="110531" cy="96252"/>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Conector 42">
                <a:extLst>
                  <a:ext uri="{FF2B5EF4-FFF2-40B4-BE49-F238E27FC236}">
                    <a16:creationId xmlns:a16="http://schemas.microsoft.com/office/drawing/2014/main" id="{FD01C3AA-CED1-43BB-B4F3-248D6E36796C}"/>
                  </a:ext>
                </a:extLst>
              </p:cNvPr>
              <p:cNvSpPr/>
              <p:nvPr/>
            </p:nvSpPr>
            <p:spPr>
              <a:xfrm>
                <a:off x="4213305" y="5293036"/>
                <a:ext cx="110531" cy="96252"/>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0" name="CuadroTexto 39">
            <a:extLst>
              <a:ext uri="{FF2B5EF4-FFF2-40B4-BE49-F238E27FC236}">
                <a16:creationId xmlns:a16="http://schemas.microsoft.com/office/drawing/2014/main" id="{AD83CEC4-2FBB-427C-AE20-84D80FE773CF}"/>
              </a:ext>
            </a:extLst>
          </p:cNvPr>
          <p:cNvSpPr txBox="1"/>
          <p:nvPr/>
        </p:nvSpPr>
        <p:spPr>
          <a:xfrm>
            <a:off x="2150750" y="1970864"/>
            <a:ext cx="308726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8000" b="0" i="0" u="none" strike="noStrike" kern="1200" cap="none" spc="0" normalizeH="0" baseline="0" noProof="0" dirty="0">
                <a:ln>
                  <a:noFill/>
                </a:ln>
                <a:solidFill>
                  <a:prstClr val="black"/>
                </a:solidFill>
                <a:effectLst/>
                <a:uLnTx/>
                <a:uFillTx/>
                <a:latin typeface="Calibri" panose="020F0502020204030204"/>
                <a:ea typeface="+mn-ea"/>
                <a:cs typeface="+mn-cs"/>
              </a:rPr>
              <a:t>PQRSD</a:t>
            </a:r>
            <a:endPar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Hexágono 40">
            <a:extLst>
              <a:ext uri="{FF2B5EF4-FFF2-40B4-BE49-F238E27FC236}">
                <a16:creationId xmlns:a16="http://schemas.microsoft.com/office/drawing/2014/main" id="{3563DC17-C7D0-4DAA-94D4-4E497E8F6B27}"/>
              </a:ext>
            </a:extLst>
          </p:cNvPr>
          <p:cNvSpPr/>
          <p:nvPr/>
        </p:nvSpPr>
        <p:spPr>
          <a:xfrm>
            <a:off x="6183174" y="2730962"/>
            <a:ext cx="1670339" cy="1296965"/>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rPr>
              <a:t>RECLAMO</a:t>
            </a:r>
            <a:br>
              <a:rPr kumimoji="0" lang="es-CO" sz="16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rPr>
            </a:br>
            <a:r>
              <a:rPr kumimoji="0" lang="es-CO" sz="16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42" name="CuadroTexto 41">
            <a:extLst>
              <a:ext uri="{FF2B5EF4-FFF2-40B4-BE49-F238E27FC236}">
                <a16:creationId xmlns:a16="http://schemas.microsoft.com/office/drawing/2014/main" id="{CB4B96D6-3CB3-4405-8BA1-74AA25140C4A}"/>
              </a:ext>
            </a:extLst>
          </p:cNvPr>
          <p:cNvSpPr txBox="1"/>
          <p:nvPr/>
        </p:nvSpPr>
        <p:spPr>
          <a:xfrm>
            <a:off x="3438261" y="1603823"/>
            <a:ext cx="7707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50" normalizeH="0" baseline="0" noProof="0" dirty="0">
                <a:ln w="0"/>
                <a:solidFill>
                  <a:prstClr val="black"/>
                </a:solidFill>
                <a:effectLst>
                  <a:innerShdw blurRad="63500" dist="50800" dir="13500000">
                    <a:srgbClr val="000000">
                      <a:alpha val="50000"/>
                    </a:srgbClr>
                  </a:innerShdw>
                </a:effectLst>
                <a:uLnTx/>
                <a:uFillTx/>
                <a:latin typeface="Calibri" panose="020F0502020204030204"/>
                <a:ea typeface="+mn-ea"/>
                <a:cs typeface="+mn-cs"/>
              </a:rPr>
              <a:t>3</a:t>
            </a:r>
            <a:endParaRPr kumimoji="0" lang="es-CO"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Hexágono 42">
            <a:extLst>
              <a:ext uri="{FF2B5EF4-FFF2-40B4-BE49-F238E27FC236}">
                <a16:creationId xmlns:a16="http://schemas.microsoft.com/office/drawing/2014/main" id="{017EEEBE-55F1-4F1E-BC9E-326AAC9778EA}"/>
              </a:ext>
            </a:extLst>
          </p:cNvPr>
          <p:cNvSpPr/>
          <p:nvPr/>
        </p:nvSpPr>
        <p:spPr>
          <a:xfrm>
            <a:off x="9501921" y="2627456"/>
            <a:ext cx="1670339" cy="1296965"/>
          </a:xfrm>
          <a:prstGeom prst="hexagon">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dirty="0">
                <a:ln w="10160">
                  <a:solidFill>
                    <a:srgbClr val="4472C4"/>
                  </a:solidFill>
                  <a:prstDash val="solid"/>
                </a:ln>
                <a:solidFill>
                  <a:prstClr val="black"/>
                </a:solidFill>
                <a:effectLst>
                  <a:outerShdw blurRad="38100" dist="22860" dir="5400000" algn="tl" rotWithShape="0">
                    <a:srgbClr val="000000">
                      <a:alpha val="30000"/>
                    </a:srgbClr>
                  </a:outerShdw>
                </a:effectLst>
                <a:latin typeface="Calibri" panose="020F0502020204030204"/>
              </a:rPr>
              <a:t>DENUNCIA</a:t>
            </a:r>
            <a:endParaRPr kumimoji="0" lang="es-CO" sz="14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w="10160">
                  <a:solidFill>
                    <a:srgbClr val="4472C4"/>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rPr>
              <a:t>0</a:t>
            </a:r>
          </a:p>
        </p:txBody>
      </p:sp>
      <p:sp>
        <p:nvSpPr>
          <p:cNvPr id="44" name="Hexágono 43">
            <a:extLst>
              <a:ext uri="{FF2B5EF4-FFF2-40B4-BE49-F238E27FC236}">
                <a16:creationId xmlns:a16="http://schemas.microsoft.com/office/drawing/2014/main" id="{9C4FE56F-2550-4A3D-A670-E997FF700F00}"/>
              </a:ext>
            </a:extLst>
          </p:cNvPr>
          <p:cNvSpPr/>
          <p:nvPr/>
        </p:nvSpPr>
        <p:spPr>
          <a:xfrm>
            <a:off x="7965792" y="3769720"/>
            <a:ext cx="1670339" cy="1296965"/>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SUGERENCIA</a:t>
            </a:r>
            <a:b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br>
            <a:r>
              <a:rPr kumimoji="0" lang="es-CO" sz="1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000" b="1" i="0" u="none" strike="noStrike" kern="1200" cap="none" spc="0" normalizeH="0" baseline="0" noProof="0" dirty="0">
              <a:ln w="6600">
                <a:solidFill>
                  <a:srgbClr val="ED7D31"/>
                </a:solidFill>
                <a:prstDash val="solid"/>
              </a:ln>
              <a:solidFill>
                <a:prstClr val="black"/>
              </a:solidFill>
              <a:effectLst>
                <a:outerShdw dist="38100" dir="2700000" algn="tl" rotWithShape="0">
                  <a:srgbClr val="ED7D31"/>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347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03B1040C-1D52-4A24-AF4F-0B0D14344E9B}"/>
              </a:ext>
            </a:extLst>
          </p:cNvPr>
          <p:cNvSpPr/>
          <p:nvPr/>
        </p:nvSpPr>
        <p:spPr>
          <a:xfrm>
            <a:off x="883232" y="1681802"/>
            <a:ext cx="2638484" cy="45719"/>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87706389-2223-44D6-A63A-CE90DE52734F}"/>
              </a:ext>
            </a:extLst>
          </p:cNvPr>
          <p:cNvSpPr txBox="1"/>
          <p:nvPr/>
        </p:nvSpPr>
        <p:spPr>
          <a:xfrm>
            <a:off x="735917" y="348953"/>
            <a:ext cx="3087267" cy="584775"/>
          </a:xfrm>
          <a:prstGeom prst="rect">
            <a:avLst/>
          </a:prstGeom>
          <a:noFill/>
        </p:spPr>
        <p:txBody>
          <a:bodyPr wrap="square" rtlCol="0">
            <a:spAutoFit/>
          </a:bodyPr>
          <a:lstStyle/>
          <a:p>
            <a:r>
              <a:rPr lang="es-CO" sz="3200" dirty="0"/>
              <a:t>Comparación de </a:t>
            </a:r>
          </a:p>
        </p:txBody>
      </p:sp>
      <p:sp>
        <p:nvSpPr>
          <p:cNvPr id="37" name="CuadroTexto 36">
            <a:extLst>
              <a:ext uri="{FF2B5EF4-FFF2-40B4-BE49-F238E27FC236}">
                <a16:creationId xmlns:a16="http://schemas.microsoft.com/office/drawing/2014/main" id="{C2BECD45-8A2D-4C60-B2C1-AE57F1FA3BC8}"/>
              </a:ext>
            </a:extLst>
          </p:cNvPr>
          <p:cNvSpPr txBox="1"/>
          <p:nvPr/>
        </p:nvSpPr>
        <p:spPr>
          <a:xfrm>
            <a:off x="735918" y="564807"/>
            <a:ext cx="3087267" cy="1323439"/>
          </a:xfrm>
          <a:prstGeom prst="rect">
            <a:avLst/>
          </a:prstGeom>
          <a:noFill/>
        </p:spPr>
        <p:txBody>
          <a:bodyPr wrap="square" rtlCol="0">
            <a:spAutoFit/>
          </a:bodyPr>
          <a:lstStyle/>
          <a:p>
            <a:r>
              <a:rPr lang="es-CO" sz="8000" dirty="0"/>
              <a:t>PQRSD</a:t>
            </a:r>
            <a:endParaRPr lang="es-CO" sz="2800" dirty="0"/>
          </a:p>
        </p:txBody>
      </p:sp>
      <p:sp>
        <p:nvSpPr>
          <p:cNvPr id="38" name="CuadroTexto 37">
            <a:extLst>
              <a:ext uri="{FF2B5EF4-FFF2-40B4-BE49-F238E27FC236}">
                <a16:creationId xmlns:a16="http://schemas.microsoft.com/office/drawing/2014/main" id="{BF3ACE71-49EC-4860-997B-D6FE81E3225F}"/>
              </a:ext>
            </a:extLst>
          </p:cNvPr>
          <p:cNvSpPr txBox="1"/>
          <p:nvPr/>
        </p:nvSpPr>
        <p:spPr>
          <a:xfrm>
            <a:off x="735918" y="1704662"/>
            <a:ext cx="3087267" cy="523220"/>
          </a:xfrm>
          <a:prstGeom prst="rect">
            <a:avLst/>
          </a:prstGeom>
          <a:noFill/>
        </p:spPr>
        <p:txBody>
          <a:bodyPr wrap="square" rtlCol="0">
            <a:spAutoFit/>
          </a:bodyPr>
          <a:lstStyle/>
          <a:p>
            <a:r>
              <a:rPr lang="es-CO" sz="2800" dirty="0"/>
              <a:t>Recibidas Mensual</a:t>
            </a:r>
          </a:p>
        </p:txBody>
      </p:sp>
      <p:sp>
        <p:nvSpPr>
          <p:cNvPr id="39" name="Llamada ovalada 4">
            <a:extLst>
              <a:ext uri="{FF2B5EF4-FFF2-40B4-BE49-F238E27FC236}">
                <a16:creationId xmlns:a16="http://schemas.microsoft.com/office/drawing/2014/main" id="{02495CD6-0010-47F4-AD84-4329243902C5}"/>
              </a:ext>
            </a:extLst>
          </p:cNvPr>
          <p:cNvSpPr/>
          <p:nvPr/>
        </p:nvSpPr>
        <p:spPr>
          <a:xfrm>
            <a:off x="643255" y="4409696"/>
            <a:ext cx="2197291" cy="1601658"/>
          </a:xfrm>
          <a:prstGeom prst="wedgeEllipseCallout">
            <a:avLst>
              <a:gd name="adj1" fmla="val -62500"/>
              <a:gd name="adj2" fmla="val -52534"/>
            </a:avLst>
          </a:prstGeom>
          <a:solidFill>
            <a:srgbClr val="92D050"/>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tlCol="0" anchor="ctr"/>
          <a:lstStyle/>
          <a:p>
            <a:pPr algn="ctr"/>
            <a:r>
              <a:rPr lang="es-CO" sz="1300" i="1" dirty="0"/>
              <a:t>La tendencia de PQRSD recibidas por  la Entidad en el 2020 durante el mes de Mayo   fue Inferior con respecto al 2019.</a:t>
            </a:r>
          </a:p>
        </p:txBody>
      </p:sp>
      <p:sp>
        <p:nvSpPr>
          <p:cNvPr id="40" name="Llamada ovalada 41">
            <a:extLst>
              <a:ext uri="{FF2B5EF4-FFF2-40B4-BE49-F238E27FC236}">
                <a16:creationId xmlns:a16="http://schemas.microsoft.com/office/drawing/2014/main" id="{1F2D0F42-ED65-4778-AAEE-5AB21F8E03B3}"/>
              </a:ext>
            </a:extLst>
          </p:cNvPr>
          <p:cNvSpPr/>
          <p:nvPr/>
        </p:nvSpPr>
        <p:spPr>
          <a:xfrm>
            <a:off x="1857907" y="2566908"/>
            <a:ext cx="1965278" cy="1601658"/>
          </a:xfrm>
          <a:prstGeom prst="wedgeEllipseCallout">
            <a:avLst>
              <a:gd name="adj1" fmla="val 60417"/>
              <a:gd name="adj2" fmla="val -54238"/>
            </a:avLst>
          </a:prstGeom>
          <a:solidFill>
            <a:srgbClr val="92D050"/>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tlCol="0" anchor="ctr"/>
          <a:lstStyle/>
          <a:p>
            <a:pPr algn="ctr"/>
            <a:endParaRPr lang="es-CO"/>
          </a:p>
        </p:txBody>
      </p:sp>
      <p:sp>
        <p:nvSpPr>
          <p:cNvPr id="41" name="CuadroTexto 40">
            <a:extLst>
              <a:ext uri="{FF2B5EF4-FFF2-40B4-BE49-F238E27FC236}">
                <a16:creationId xmlns:a16="http://schemas.microsoft.com/office/drawing/2014/main" id="{4C040EF1-EDC3-4996-8A5C-8439D1FC9603}"/>
              </a:ext>
            </a:extLst>
          </p:cNvPr>
          <p:cNvSpPr txBox="1"/>
          <p:nvPr/>
        </p:nvSpPr>
        <p:spPr>
          <a:xfrm>
            <a:off x="2027804" y="2816728"/>
            <a:ext cx="1625483" cy="892552"/>
          </a:xfrm>
          <a:prstGeom prst="rect">
            <a:avLst/>
          </a:prstGeom>
          <a:noFill/>
        </p:spPr>
        <p:txBody>
          <a:bodyPr wrap="square" rtlCol="0">
            <a:spAutoFit/>
          </a:bodyPr>
          <a:lstStyle/>
          <a:p>
            <a:pPr algn="ctr"/>
            <a:r>
              <a:rPr lang="es-CO" sz="1300" i="1" dirty="0"/>
              <a:t>El pico más alto de PQRSD, se ubica en el mes de Mayo    del año 2019</a:t>
            </a:r>
          </a:p>
        </p:txBody>
      </p:sp>
      <p:sp>
        <p:nvSpPr>
          <p:cNvPr id="42" name="CuadroTexto 41">
            <a:extLst>
              <a:ext uri="{FF2B5EF4-FFF2-40B4-BE49-F238E27FC236}">
                <a16:creationId xmlns:a16="http://schemas.microsoft.com/office/drawing/2014/main" id="{5D228505-7F81-4559-B5DD-85F2D73C32D2}"/>
              </a:ext>
            </a:extLst>
          </p:cNvPr>
          <p:cNvSpPr txBox="1"/>
          <p:nvPr/>
        </p:nvSpPr>
        <p:spPr>
          <a:xfrm>
            <a:off x="350564" y="891931"/>
            <a:ext cx="770708" cy="707886"/>
          </a:xfrm>
          <a:prstGeom prst="rect">
            <a:avLst/>
          </a:prstGeom>
          <a:noFill/>
        </p:spPr>
        <p:txBody>
          <a:bodyPr wrap="square" rtlCol="0">
            <a:spAutoFit/>
          </a:bodyPr>
          <a:lstStyle/>
          <a:p>
            <a:r>
              <a:rPr lang="es-CO" sz="4000" b="1" spc="50" dirty="0">
                <a:ln w="0"/>
                <a:effectLst>
                  <a:innerShdw blurRad="63500" dist="50800" dir="13500000">
                    <a:srgbClr val="000000">
                      <a:alpha val="50000"/>
                    </a:srgbClr>
                  </a:innerShdw>
                </a:effectLst>
              </a:rPr>
              <a:t>4</a:t>
            </a:r>
            <a:endParaRPr lang="es-CO" sz="4000" dirty="0"/>
          </a:p>
        </p:txBody>
      </p:sp>
      <p:pic>
        <p:nvPicPr>
          <p:cNvPr id="3" name="Imagen 2">
            <a:extLst>
              <a:ext uri="{FF2B5EF4-FFF2-40B4-BE49-F238E27FC236}">
                <a16:creationId xmlns:a16="http://schemas.microsoft.com/office/drawing/2014/main" id="{34A0A0B0-F3DC-49EE-97E5-8367112EBDF1}"/>
              </a:ext>
            </a:extLst>
          </p:cNvPr>
          <p:cNvPicPr>
            <a:picLocks noChangeAspect="1"/>
          </p:cNvPicPr>
          <p:nvPr/>
        </p:nvPicPr>
        <p:blipFill>
          <a:blip r:embed="rId3"/>
          <a:stretch>
            <a:fillRect/>
          </a:stretch>
        </p:blipFill>
        <p:spPr>
          <a:xfrm>
            <a:off x="4729396" y="222001"/>
            <a:ext cx="5434800" cy="2755631"/>
          </a:xfrm>
          <a:prstGeom prst="rect">
            <a:avLst/>
          </a:prstGeom>
        </p:spPr>
      </p:pic>
      <p:pic>
        <p:nvPicPr>
          <p:cNvPr id="4" name="Imagen 3">
            <a:extLst>
              <a:ext uri="{FF2B5EF4-FFF2-40B4-BE49-F238E27FC236}">
                <a16:creationId xmlns:a16="http://schemas.microsoft.com/office/drawing/2014/main" id="{41B7CBD7-7BEF-4C93-8ACD-0AB69812F3EA}"/>
              </a:ext>
            </a:extLst>
          </p:cNvPr>
          <p:cNvPicPr>
            <a:picLocks noChangeAspect="1"/>
          </p:cNvPicPr>
          <p:nvPr/>
        </p:nvPicPr>
        <p:blipFill>
          <a:blip r:embed="rId4"/>
          <a:stretch>
            <a:fillRect/>
          </a:stretch>
        </p:blipFill>
        <p:spPr>
          <a:xfrm>
            <a:off x="4729396" y="3542360"/>
            <a:ext cx="5434800" cy="2755631"/>
          </a:xfrm>
          <a:prstGeom prst="rect">
            <a:avLst/>
          </a:prstGeom>
        </p:spPr>
      </p:pic>
    </p:spTree>
    <p:extLst>
      <p:ext uri="{BB962C8B-B14F-4D97-AF65-F5344CB8AC3E}">
        <p14:creationId xmlns:p14="http://schemas.microsoft.com/office/powerpoint/2010/main" val="211693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B23D00F-BD83-4ECD-8662-233779AC1C67}"/>
              </a:ext>
            </a:extLst>
          </p:cNvPr>
          <p:cNvSpPr/>
          <p:nvPr/>
        </p:nvSpPr>
        <p:spPr>
          <a:xfrm>
            <a:off x="5235260" y="1270928"/>
            <a:ext cx="2638484" cy="45719"/>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3E720302-C369-40EE-B253-7ED8B12DF16A}"/>
              </a:ext>
            </a:extLst>
          </p:cNvPr>
          <p:cNvSpPr txBox="1"/>
          <p:nvPr/>
        </p:nvSpPr>
        <p:spPr>
          <a:xfrm>
            <a:off x="5038468" y="152138"/>
            <a:ext cx="3087267" cy="1323439"/>
          </a:xfrm>
          <a:prstGeom prst="rect">
            <a:avLst/>
          </a:prstGeom>
          <a:noFill/>
        </p:spPr>
        <p:txBody>
          <a:bodyPr wrap="square" rtlCol="0">
            <a:spAutoFit/>
          </a:bodyPr>
          <a:lstStyle/>
          <a:p>
            <a:r>
              <a:rPr lang="es-CO" sz="8000" dirty="0"/>
              <a:t>PQRSD</a:t>
            </a:r>
            <a:endParaRPr lang="es-CO" sz="2800" dirty="0"/>
          </a:p>
        </p:txBody>
      </p:sp>
      <p:sp>
        <p:nvSpPr>
          <p:cNvPr id="9" name="CuadroTexto 8">
            <a:extLst>
              <a:ext uri="{FF2B5EF4-FFF2-40B4-BE49-F238E27FC236}">
                <a16:creationId xmlns:a16="http://schemas.microsoft.com/office/drawing/2014/main" id="{3570BB33-DBC9-4B5A-93A1-91D461338A03}"/>
              </a:ext>
            </a:extLst>
          </p:cNvPr>
          <p:cNvSpPr txBox="1"/>
          <p:nvPr/>
        </p:nvSpPr>
        <p:spPr>
          <a:xfrm>
            <a:off x="3961715" y="1214521"/>
            <a:ext cx="5968012" cy="1138773"/>
          </a:xfrm>
          <a:prstGeom prst="rect">
            <a:avLst/>
          </a:prstGeom>
          <a:noFill/>
        </p:spPr>
        <p:txBody>
          <a:bodyPr wrap="square" rtlCol="0">
            <a:spAutoFit/>
          </a:bodyPr>
          <a:lstStyle/>
          <a:p>
            <a:r>
              <a:rPr lang="es-CO" sz="2800" dirty="0"/>
              <a:t>Recibidas por canal de atención</a:t>
            </a:r>
          </a:p>
          <a:p>
            <a:endParaRPr lang="es-CO" sz="4000" dirty="0"/>
          </a:p>
        </p:txBody>
      </p:sp>
      <p:sp>
        <p:nvSpPr>
          <p:cNvPr id="10" name="Datos almacenados 14">
            <a:extLst>
              <a:ext uri="{FF2B5EF4-FFF2-40B4-BE49-F238E27FC236}">
                <a16:creationId xmlns:a16="http://schemas.microsoft.com/office/drawing/2014/main" id="{6B1D90CF-DC45-459D-82A2-D338FFDD790E}"/>
              </a:ext>
            </a:extLst>
          </p:cNvPr>
          <p:cNvSpPr/>
          <p:nvPr/>
        </p:nvSpPr>
        <p:spPr>
          <a:xfrm>
            <a:off x="3533687" y="1845463"/>
            <a:ext cx="2634244" cy="1905783"/>
          </a:xfrm>
          <a:prstGeom prst="flowChartOnlineStorage">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lumMod val="95000"/>
                    <a:lumOff val="5000"/>
                  </a:schemeClr>
                </a:solidFill>
              </a:rPr>
              <a:t>265 PRESENCIAL 20,65 %</a:t>
            </a:r>
          </a:p>
        </p:txBody>
      </p:sp>
      <p:sp>
        <p:nvSpPr>
          <p:cNvPr id="11" name="Datos almacenados 26">
            <a:extLst>
              <a:ext uri="{FF2B5EF4-FFF2-40B4-BE49-F238E27FC236}">
                <a16:creationId xmlns:a16="http://schemas.microsoft.com/office/drawing/2014/main" id="{1D9796B9-F056-48FB-A858-D5F6884EF929}"/>
              </a:ext>
            </a:extLst>
          </p:cNvPr>
          <p:cNvSpPr/>
          <p:nvPr/>
        </p:nvSpPr>
        <p:spPr>
          <a:xfrm>
            <a:off x="3583606" y="3929862"/>
            <a:ext cx="2634244" cy="1956292"/>
          </a:xfrm>
          <a:prstGeom prst="flowChartOnlineStorage">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lumMod val="95000"/>
                    <a:lumOff val="5000"/>
                  </a:schemeClr>
                </a:solidFill>
              </a:rPr>
              <a:t> TELEFÓNICO, CHAT,BUZÓN DE SUGERENCIA </a:t>
            </a:r>
            <a:br>
              <a:rPr lang="es-CO" b="1" dirty="0">
                <a:solidFill>
                  <a:schemeClr val="tx1">
                    <a:lumMod val="95000"/>
                    <a:lumOff val="5000"/>
                  </a:schemeClr>
                </a:solidFill>
              </a:rPr>
            </a:br>
            <a:r>
              <a:rPr lang="es-CO" b="1" dirty="0">
                <a:solidFill>
                  <a:schemeClr val="tx1">
                    <a:lumMod val="95000"/>
                    <a:lumOff val="5000"/>
                  </a:schemeClr>
                </a:solidFill>
              </a:rPr>
              <a:t>3</a:t>
            </a:r>
            <a:br>
              <a:rPr lang="es-CO" b="1" dirty="0">
                <a:solidFill>
                  <a:schemeClr val="tx1">
                    <a:lumMod val="95000"/>
                    <a:lumOff val="5000"/>
                  </a:schemeClr>
                </a:solidFill>
              </a:rPr>
            </a:br>
            <a:r>
              <a:rPr lang="es-CO" b="1" dirty="0">
                <a:solidFill>
                  <a:schemeClr val="tx1">
                    <a:lumMod val="95000"/>
                    <a:lumOff val="5000"/>
                  </a:schemeClr>
                </a:solidFill>
              </a:rPr>
              <a:t> 0,23%</a:t>
            </a:r>
          </a:p>
        </p:txBody>
      </p:sp>
      <p:grpSp>
        <p:nvGrpSpPr>
          <p:cNvPr id="17" name="Grupo 16">
            <a:extLst>
              <a:ext uri="{FF2B5EF4-FFF2-40B4-BE49-F238E27FC236}">
                <a16:creationId xmlns:a16="http://schemas.microsoft.com/office/drawing/2014/main" id="{10EC288B-DB55-4B91-9533-411CF4A7E9D3}"/>
              </a:ext>
            </a:extLst>
          </p:cNvPr>
          <p:cNvGrpSpPr/>
          <p:nvPr/>
        </p:nvGrpSpPr>
        <p:grpSpPr>
          <a:xfrm>
            <a:off x="6796030" y="4027689"/>
            <a:ext cx="2521607" cy="1944793"/>
            <a:chOff x="5020412" y="3845230"/>
            <a:chExt cx="1852863" cy="1455822"/>
          </a:xfrm>
        </p:grpSpPr>
        <p:sp>
          <p:nvSpPr>
            <p:cNvPr id="18" name="Datos almacenados 28">
              <a:extLst>
                <a:ext uri="{FF2B5EF4-FFF2-40B4-BE49-F238E27FC236}">
                  <a16:creationId xmlns:a16="http://schemas.microsoft.com/office/drawing/2014/main" id="{981D5D23-09C2-4EFD-81D4-76941D161DCC}"/>
                </a:ext>
              </a:extLst>
            </p:cNvPr>
            <p:cNvSpPr/>
            <p:nvPr/>
          </p:nvSpPr>
          <p:spPr>
            <a:xfrm rot="10800000">
              <a:off x="5020412" y="3845230"/>
              <a:ext cx="1852863" cy="1455822"/>
            </a:xfrm>
            <a:prstGeom prst="flowChartOnlineStorag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93F7BD61-A344-4AF1-A6F1-D22CC2B301AE}"/>
                </a:ext>
              </a:extLst>
            </p:cNvPr>
            <p:cNvSpPr txBox="1"/>
            <p:nvPr/>
          </p:nvSpPr>
          <p:spPr>
            <a:xfrm>
              <a:off x="5443857" y="4151329"/>
              <a:ext cx="1227221" cy="760299"/>
            </a:xfrm>
            <a:prstGeom prst="rect">
              <a:avLst/>
            </a:prstGeom>
            <a:noFill/>
          </p:spPr>
          <p:txBody>
            <a:bodyPr wrap="square" rtlCol="0">
              <a:spAutoFit/>
            </a:bodyPr>
            <a:lstStyle/>
            <a:p>
              <a:pPr algn="ctr"/>
              <a:r>
                <a:rPr lang="es-CO" sz="2000" b="1" dirty="0"/>
                <a:t>24</a:t>
              </a:r>
              <a:br>
                <a:rPr lang="es-CO" sz="2000" b="1" dirty="0"/>
              </a:br>
              <a:r>
                <a:rPr lang="es-CO" sz="2000" b="1" dirty="0"/>
                <a:t>PÁGINA WEB</a:t>
              </a:r>
              <a:br>
                <a:rPr lang="es-CO" sz="2000" b="1" dirty="0"/>
              </a:br>
              <a:r>
                <a:rPr lang="es-CO" sz="2000" b="1" dirty="0"/>
                <a:t>1,87%</a:t>
              </a:r>
            </a:p>
          </p:txBody>
        </p:sp>
      </p:grpSp>
      <p:grpSp>
        <p:nvGrpSpPr>
          <p:cNvPr id="20" name="Grupo 19">
            <a:extLst>
              <a:ext uri="{FF2B5EF4-FFF2-40B4-BE49-F238E27FC236}">
                <a16:creationId xmlns:a16="http://schemas.microsoft.com/office/drawing/2014/main" id="{D84C051F-C016-47B4-956C-E56A36F076E3}"/>
              </a:ext>
            </a:extLst>
          </p:cNvPr>
          <p:cNvGrpSpPr/>
          <p:nvPr/>
        </p:nvGrpSpPr>
        <p:grpSpPr>
          <a:xfrm>
            <a:off x="6683393" y="1909542"/>
            <a:ext cx="2634244" cy="1905783"/>
            <a:chOff x="5020412" y="2070104"/>
            <a:chExt cx="1852863" cy="1455822"/>
          </a:xfrm>
        </p:grpSpPr>
        <p:sp>
          <p:nvSpPr>
            <p:cNvPr id="21" name="Datos almacenados 27">
              <a:extLst>
                <a:ext uri="{FF2B5EF4-FFF2-40B4-BE49-F238E27FC236}">
                  <a16:creationId xmlns:a16="http://schemas.microsoft.com/office/drawing/2014/main" id="{4E52F2A2-8862-44EF-A888-976459E3AA71}"/>
                </a:ext>
              </a:extLst>
            </p:cNvPr>
            <p:cNvSpPr/>
            <p:nvPr/>
          </p:nvSpPr>
          <p:spPr>
            <a:xfrm rot="10800000">
              <a:off x="5020412" y="2070104"/>
              <a:ext cx="1852863" cy="1455822"/>
            </a:xfrm>
            <a:prstGeom prst="flowChartOnlineStorage">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CuadroTexto 21">
              <a:extLst>
                <a:ext uri="{FF2B5EF4-FFF2-40B4-BE49-F238E27FC236}">
                  <a16:creationId xmlns:a16="http://schemas.microsoft.com/office/drawing/2014/main" id="{2C8D5777-EEE1-458A-B55C-02F579C59B77}"/>
                </a:ext>
              </a:extLst>
            </p:cNvPr>
            <p:cNvSpPr txBox="1"/>
            <p:nvPr/>
          </p:nvSpPr>
          <p:spPr>
            <a:xfrm>
              <a:off x="5478741" y="2247373"/>
              <a:ext cx="1227221" cy="1010971"/>
            </a:xfrm>
            <a:prstGeom prst="rect">
              <a:avLst/>
            </a:prstGeom>
            <a:noFill/>
          </p:spPr>
          <p:txBody>
            <a:bodyPr wrap="square" rtlCol="0">
              <a:spAutoFit/>
            </a:bodyPr>
            <a:lstStyle/>
            <a:p>
              <a:pPr algn="ctr"/>
              <a:r>
                <a:rPr lang="es-CO" sz="2000" b="1" dirty="0"/>
                <a:t>991</a:t>
              </a:r>
              <a:br>
                <a:rPr lang="es-CO" sz="2000" b="1" dirty="0"/>
              </a:br>
              <a:r>
                <a:rPr lang="es-CO" sz="2000" b="1" dirty="0"/>
                <a:t>CORREO ELECTRÓNICO 77,24%</a:t>
              </a:r>
            </a:p>
          </p:txBody>
        </p:sp>
      </p:grpSp>
      <p:sp>
        <p:nvSpPr>
          <p:cNvPr id="23" name="Menos 19">
            <a:extLst>
              <a:ext uri="{FF2B5EF4-FFF2-40B4-BE49-F238E27FC236}">
                <a16:creationId xmlns:a16="http://schemas.microsoft.com/office/drawing/2014/main" id="{C4F6EEF3-F90A-4044-BD0D-47BDDFA77E56}"/>
              </a:ext>
            </a:extLst>
          </p:cNvPr>
          <p:cNvSpPr/>
          <p:nvPr/>
        </p:nvSpPr>
        <p:spPr>
          <a:xfrm>
            <a:off x="2121750" y="3859067"/>
            <a:ext cx="8626642" cy="45719"/>
          </a:xfrm>
          <a:prstGeom prst="mathMinus">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lumMod val="95000"/>
                  <a:lumOff val="5000"/>
                </a:schemeClr>
              </a:solidFill>
            </a:endParaRPr>
          </a:p>
        </p:txBody>
      </p:sp>
      <p:cxnSp>
        <p:nvCxnSpPr>
          <p:cNvPr id="24" name="Conector angular 29">
            <a:extLst>
              <a:ext uri="{FF2B5EF4-FFF2-40B4-BE49-F238E27FC236}">
                <a16:creationId xmlns:a16="http://schemas.microsoft.com/office/drawing/2014/main" id="{CD6EB61D-D099-4464-9FA4-15266863B304}"/>
              </a:ext>
            </a:extLst>
          </p:cNvPr>
          <p:cNvCxnSpPr>
            <a:cxnSpLocks/>
          </p:cNvCxnSpPr>
          <p:nvPr/>
        </p:nvCxnSpPr>
        <p:spPr>
          <a:xfrm flipV="1">
            <a:off x="9381567" y="2235376"/>
            <a:ext cx="1224423" cy="689294"/>
          </a:xfrm>
          <a:prstGeom prst="bentConnector3">
            <a:avLst>
              <a:gd name="adj1" fmla="val 50000"/>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Conector 36">
            <a:extLst>
              <a:ext uri="{FF2B5EF4-FFF2-40B4-BE49-F238E27FC236}">
                <a16:creationId xmlns:a16="http://schemas.microsoft.com/office/drawing/2014/main" id="{1D4C468C-E58F-4D35-9C17-73270639F1A2}"/>
              </a:ext>
            </a:extLst>
          </p:cNvPr>
          <p:cNvSpPr/>
          <p:nvPr/>
        </p:nvSpPr>
        <p:spPr>
          <a:xfrm>
            <a:off x="10507751" y="2183329"/>
            <a:ext cx="147177" cy="102138"/>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CuadroTexto 25">
            <a:extLst>
              <a:ext uri="{FF2B5EF4-FFF2-40B4-BE49-F238E27FC236}">
                <a16:creationId xmlns:a16="http://schemas.microsoft.com/office/drawing/2014/main" id="{9458F0AA-4130-4399-BF25-810F7506C8CF}"/>
              </a:ext>
            </a:extLst>
          </p:cNvPr>
          <p:cNvSpPr txBox="1"/>
          <p:nvPr/>
        </p:nvSpPr>
        <p:spPr>
          <a:xfrm>
            <a:off x="9149789" y="1888109"/>
            <a:ext cx="3178820" cy="261610"/>
          </a:xfrm>
          <a:prstGeom prst="rect">
            <a:avLst/>
          </a:prstGeom>
          <a:noFill/>
        </p:spPr>
        <p:txBody>
          <a:bodyPr wrap="square" rtlCol="0">
            <a:spAutoFit/>
          </a:bodyPr>
          <a:lstStyle/>
          <a:p>
            <a:r>
              <a:rPr lang="es-CO" sz="1100" dirty="0"/>
              <a:t>atencionalciudadano@restituciondetierras.gov.co</a:t>
            </a:r>
          </a:p>
        </p:txBody>
      </p:sp>
      <p:sp>
        <p:nvSpPr>
          <p:cNvPr id="27" name="Rectángulo 26">
            <a:extLst>
              <a:ext uri="{FF2B5EF4-FFF2-40B4-BE49-F238E27FC236}">
                <a16:creationId xmlns:a16="http://schemas.microsoft.com/office/drawing/2014/main" id="{67D426A4-F5BE-4F2B-8E04-6F3EDCFA0D3F}"/>
              </a:ext>
            </a:extLst>
          </p:cNvPr>
          <p:cNvSpPr/>
          <p:nvPr/>
        </p:nvSpPr>
        <p:spPr>
          <a:xfrm>
            <a:off x="533223" y="4331337"/>
            <a:ext cx="2531391" cy="707886"/>
          </a:xfrm>
          <a:prstGeom prst="rect">
            <a:avLst/>
          </a:prstGeom>
        </p:spPr>
        <p:txBody>
          <a:bodyPr wrap="square">
            <a:spAutoFit/>
          </a:bodyPr>
          <a:lstStyle/>
          <a:p>
            <a:pPr algn="ctr"/>
            <a:r>
              <a:rPr lang="es-CO" sz="1100" dirty="0">
                <a:solidFill>
                  <a:srgbClr val="000000"/>
                </a:solidFill>
                <a:latin typeface="Calibri" panose="020F0502020204030204" pitchFamily="34" charset="0"/>
              </a:rPr>
              <a:t>Línea gratuita nacional 018000 124212  </a:t>
            </a:r>
          </a:p>
          <a:p>
            <a:pPr algn="ctr"/>
            <a:r>
              <a:rPr lang="es-CO" sz="1100" dirty="0">
                <a:solidFill>
                  <a:srgbClr val="000000"/>
                </a:solidFill>
                <a:latin typeface="Calibri" panose="020F0502020204030204" pitchFamily="34" charset="0"/>
              </a:rPr>
              <a:t>Línea para Bogotá 4279299 </a:t>
            </a:r>
          </a:p>
          <a:p>
            <a:endParaRPr lang="es-CO" dirty="0"/>
          </a:p>
        </p:txBody>
      </p:sp>
      <p:cxnSp>
        <p:nvCxnSpPr>
          <p:cNvPr id="28" name="Conector angular 44">
            <a:extLst>
              <a:ext uri="{FF2B5EF4-FFF2-40B4-BE49-F238E27FC236}">
                <a16:creationId xmlns:a16="http://schemas.microsoft.com/office/drawing/2014/main" id="{20DFC2BF-1DAD-47F6-90AF-4B77AB1F201A}"/>
              </a:ext>
            </a:extLst>
          </p:cNvPr>
          <p:cNvCxnSpPr>
            <a:cxnSpLocks/>
          </p:cNvCxnSpPr>
          <p:nvPr/>
        </p:nvCxnSpPr>
        <p:spPr>
          <a:xfrm>
            <a:off x="2025023" y="4799099"/>
            <a:ext cx="1572615" cy="184181"/>
          </a:xfrm>
          <a:prstGeom prst="bentConnector3">
            <a:avLst>
              <a:gd name="adj1" fmla="val 50000"/>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Conector 46">
            <a:extLst>
              <a:ext uri="{FF2B5EF4-FFF2-40B4-BE49-F238E27FC236}">
                <a16:creationId xmlns:a16="http://schemas.microsoft.com/office/drawing/2014/main" id="{1CDD653F-1C7F-437E-971B-E2402C189E05}"/>
              </a:ext>
            </a:extLst>
          </p:cNvPr>
          <p:cNvSpPr/>
          <p:nvPr/>
        </p:nvSpPr>
        <p:spPr>
          <a:xfrm>
            <a:off x="1974573" y="4757957"/>
            <a:ext cx="147177" cy="102138"/>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ángulo 29">
            <a:extLst>
              <a:ext uri="{FF2B5EF4-FFF2-40B4-BE49-F238E27FC236}">
                <a16:creationId xmlns:a16="http://schemas.microsoft.com/office/drawing/2014/main" id="{3BCF0807-67D0-4F6E-A231-857B8A925F09}"/>
              </a:ext>
            </a:extLst>
          </p:cNvPr>
          <p:cNvSpPr/>
          <p:nvPr/>
        </p:nvSpPr>
        <p:spPr>
          <a:xfrm>
            <a:off x="10167662" y="4728987"/>
            <a:ext cx="2013961" cy="430887"/>
          </a:xfrm>
          <a:prstGeom prst="rect">
            <a:avLst/>
          </a:prstGeom>
        </p:spPr>
        <p:txBody>
          <a:bodyPr wrap="square">
            <a:spAutoFit/>
          </a:bodyPr>
          <a:lstStyle/>
          <a:p>
            <a:r>
              <a:rPr lang="es-CO" sz="1100" dirty="0"/>
              <a:t>https://www.restituciondetierras.gov.co/es/web/guest/pqrds</a:t>
            </a:r>
          </a:p>
        </p:txBody>
      </p:sp>
      <p:cxnSp>
        <p:nvCxnSpPr>
          <p:cNvPr id="31" name="Conector angular 49">
            <a:extLst>
              <a:ext uri="{FF2B5EF4-FFF2-40B4-BE49-F238E27FC236}">
                <a16:creationId xmlns:a16="http://schemas.microsoft.com/office/drawing/2014/main" id="{CF0ED8AC-49DE-4FFF-A921-B1CCD485B078}"/>
              </a:ext>
            </a:extLst>
          </p:cNvPr>
          <p:cNvCxnSpPr>
            <a:cxnSpLocks/>
            <a:stCxn id="18" idx="1"/>
          </p:cNvCxnSpPr>
          <p:nvPr/>
        </p:nvCxnSpPr>
        <p:spPr>
          <a:xfrm flipV="1">
            <a:off x="9317637" y="4610182"/>
            <a:ext cx="1075444" cy="389903"/>
          </a:xfrm>
          <a:prstGeom prst="bentConnector3">
            <a:avLst>
              <a:gd name="adj1" fmla="val 50000"/>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Conector 51">
            <a:extLst>
              <a:ext uri="{FF2B5EF4-FFF2-40B4-BE49-F238E27FC236}">
                <a16:creationId xmlns:a16="http://schemas.microsoft.com/office/drawing/2014/main" id="{494B05F1-9075-4BEC-B18A-0170126EC6A1}"/>
              </a:ext>
            </a:extLst>
          </p:cNvPr>
          <p:cNvSpPr/>
          <p:nvPr/>
        </p:nvSpPr>
        <p:spPr>
          <a:xfrm rot="2305050">
            <a:off x="10370004" y="4547078"/>
            <a:ext cx="147177" cy="102138"/>
          </a:xfrm>
          <a:prstGeom prst="flowChartConnector">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3" name="Conector angular 53">
            <a:extLst>
              <a:ext uri="{FF2B5EF4-FFF2-40B4-BE49-F238E27FC236}">
                <a16:creationId xmlns:a16="http://schemas.microsoft.com/office/drawing/2014/main" id="{E71E5326-CEEF-46B1-9524-F4DA40D15BE1}"/>
              </a:ext>
            </a:extLst>
          </p:cNvPr>
          <p:cNvCxnSpPr/>
          <p:nvPr/>
        </p:nvCxnSpPr>
        <p:spPr>
          <a:xfrm>
            <a:off x="2390123" y="2519927"/>
            <a:ext cx="1143564" cy="399298"/>
          </a:xfrm>
          <a:prstGeom prst="bentConnector3">
            <a:avLst>
              <a:gd name="adj1" fmla="val 5000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Conector 56">
            <a:extLst>
              <a:ext uri="{FF2B5EF4-FFF2-40B4-BE49-F238E27FC236}">
                <a16:creationId xmlns:a16="http://schemas.microsoft.com/office/drawing/2014/main" id="{0EEC6D32-C6AE-454B-B98E-8A52E99B8A9C}"/>
              </a:ext>
            </a:extLst>
          </p:cNvPr>
          <p:cNvSpPr/>
          <p:nvPr/>
        </p:nvSpPr>
        <p:spPr>
          <a:xfrm>
            <a:off x="2326775" y="2475594"/>
            <a:ext cx="147177" cy="102138"/>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2 Rectángulo">
            <a:extLst>
              <a:ext uri="{FF2B5EF4-FFF2-40B4-BE49-F238E27FC236}">
                <a16:creationId xmlns:a16="http://schemas.microsoft.com/office/drawing/2014/main" id="{1F96187E-F244-4953-88CA-61C2739D1E6D}"/>
              </a:ext>
            </a:extLst>
          </p:cNvPr>
          <p:cNvSpPr/>
          <p:nvPr/>
        </p:nvSpPr>
        <p:spPr>
          <a:xfrm>
            <a:off x="908173" y="2079580"/>
            <a:ext cx="1313677" cy="553998"/>
          </a:xfrm>
          <a:prstGeom prst="rect">
            <a:avLst/>
          </a:prstGeom>
        </p:spPr>
        <p:txBody>
          <a:bodyPr wrap="square">
            <a:spAutoFit/>
          </a:bodyPr>
          <a:lstStyle/>
          <a:p>
            <a:pPr algn="ctr"/>
            <a:r>
              <a:rPr lang="es-CO" sz="1000" dirty="0">
                <a:hlinkClick r:id="rId3"/>
              </a:rPr>
              <a:t>Directorio General Unidad de Restitución de Tierras</a:t>
            </a:r>
            <a:endParaRPr lang="es-CO" sz="1000" dirty="0"/>
          </a:p>
        </p:txBody>
      </p:sp>
      <p:pic>
        <p:nvPicPr>
          <p:cNvPr id="36" name="Imagen 35">
            <a:extLst>
              <a:ext uri="{FF2B5EF4-FFF2-40B4-BE49-F238E27FC236}">
                <a16:creationId xmlns:a16="http://schemas.microsoft.com/office/drawing/2014/main" id="{BC099381-E1A2-4B34-A43D-28BF9EFCF62F}"/>
              </a:ext>
            </a:extLst>
          </p:cNvPr>
          <p:cNvPicPr>
            <a:picLocks noChangeAspect="1"/>
          </p:cNvPicPr>
          <p:nvPr/>
        </p:nvPicPr>
        <p:blipFill>
          <a:blip r:embed="rId4"/>
          <a:stretch>
            <a:fillRect/>
          </a:stretch>
        </p:blipFill>
        <p:spPr>
          <a:xfrm>
            <a:off x="10744880" y="4048446"/>
            <a:ext cx="565781" cy="565781"/>
          </a:xfrm>
          <a:prstGeom prst="rect">
            <a:avLst/>
          </a:prstGeom>
        </p:spPr>
      </p:pic>
      <p:pic>
        <p:nvPicPr>
          <p:cNvPr id="37" name="Imagen 36">
            <a:extLst>
              <a:ext uri="{FF2B5EF4-FFF2-40B4-BE49-F238E27FC236}">
                <a16:creationId xmlns:a16="http://schemas.microsoft.com/office/drawing/2014/main" id="{30F03FD9-945E-4F26-A30D-08F176C94A9E}"/>
              </a:ext>
            </a:extLst>
          </p:cNvPr>
          <p:cNvPicPr>
            <a:picLocks noChangeAspect="1"/>
          </p:cNvPicPr>
          <p:nvPr/>
        </p:nvPicPr>
        <p:blipFill>
          <a:blip r:embed="rId5"/>
          <a:stretch>
            <a:fillRect/>
          </a:stretch>
        </p:blipFill>
        <p:spPr>
          <a:xfrm>
            <a:off x="10739199" y="1311492"/>
            <a:ext cx="518400" cy="518400"/>
          </a:xfrm>
          <a:prstGeom prst="rect">
            <a:avLst/>
          </a:prstGeom>
        </p:spPr>
      </p:pic>
      <p:pic>
        <p:nvPicPr>
          <p:cNvPr id="38" name="Imagen 37">
            <a:extLst>
              <a:ext uri="{FF2B5EF4-FFF2-40B4-BE49-F238E27FC236}">
                <a16:creationId xmlns:a16="http://schemas.microsoft.com/office/drawing/2014/main" id="{3BBD4CA6-A9B1-4726-941B-C0AAD5905FCB}"/>
              </a:ext>
            </a:extLst>
          </p:cNvPr>
          <p:cNvPicPr>
            <a:picLocks noChangeAspect="1"/>
          </p:cNvPicPr>
          <p:nvPr/>
        </p:nvPicPr>
        <p:blipFill>
          <a:blip r:embed="rId6"/>
          <a:stretch>
            <a:fillRect/>
          </a:stretch>
        </p:blipFill>
        <p:spPr>
          <a:xfrm>
            <a:off x="1447120" y="3657600"/>
            <a:ext cx="623059" cy="632595"/>
          </a:xfrm>
          <a:prstGeom prst="rect">
            <a:avLst/>
          </a:prstGeom>
        </p:spPr>
      </p:pic>
      <p:pic>
        <p:nvPicPr>
          <p:cNvPr id="39" name="Imagen 38">
            <a:extLst>
              <a:ext uri="{FF2B5EF4-FFF2-40B4-BE49-F238E27FC236}">
                <a16:creationId xmlns:a16="http://schemas.microsoft.com/office/drawing/2014/main" id="{C0BCC3BD-CF6B-433C-90AD-1FA8E40C6A4A}"/>
              </a:ext>
            </a:extLst>
          </p:cNvPr>
          <p:cNvPicPr>
            <a:picLocks noChangeAspect="1"/>
          </p:cNvPicPr>
          <p:nvPr/>
        </p:nvPicPr>
        <p:blipFill>
          <a:blip r:embed="rId7"/>
          <a:stretch>
            <a:fillRect/>
          </a:stretch>
        </p:blipFill>
        <p:spPr>
          <a:xfrm>
            <a:off x="1217456" y="1348607"/>
            <a:ext cx="684853" cy="684853"/>
          </a:xfrm>
          <a:prstGeom prst="rect">
            <a:avLst/>
          </a:prstGeom>
        </p:spPr>
      </p:pic>
      <p:sp>
        <p:nvSpPr>
          <p:cNvPr id="40" name="CuadroTexto 39">
            <a:extLst>
              <a:ext uri="{FF2B5EF4-FFF2-40B4-BE49-F238E27FC236}">
                <a16:creationId xmlns:a16="http://schemas.microsoft.com/office/drawing/2014/main" id="{58E66CDD-4724-49A4-9227-B29EC873A6A2}"/>
              </a:ext>
            </a:extLst>
          </p:cNvPr>
          <p:cNvSpPr txBox="1"/>
          <p:nvPr/>
        </p:nvSpPr>
        <p:spPr>
          <a:xfrm>
            <a:off x="4464552" y="563042"/>
            <a:ext cx="770708" cy="707886"/>
          </a:xfrm>
          <a:prstGeom prst="rect">
            <a:avLst/>
          </a:prstGeom>
          <a:noFill/>
        </p:spPr>
        <p:txBody>
          <a:bodyPr wrap="square" rtlCol="0">
            <a:spAutoFit/>
          </a:bodyPr>
          <a:lstStyle/>
          <a:p>
            <a:r>
              <a:rPr lang="es-CO" sz="4000" b="1" spc="50" dirty="0">
                <a:ln w="0"/>
                <a:effectLst>
                  <a:innerShdw blurRad="63500" dist="50800" dir="13500000">
                    <a:srgbClr val="000000">
                      <a:alpha val="50000"/>
                    </a:srgbClr>
                  </a:innerShdw>
                </a:effectLst>
              </a:rPr>
              <a:t>5</a:t>
            </a:r>
            <a:endParaRPr lang="es-CO" sz="4000" dirty="0"/>
          </a:p>
        </p:txBody>
      </p:sp>
    </p:spTree>
    <p:extLst>
      <p:ext uri="{BB962C8B-B14F-4D97-AF65-F5344CB8AC3E}">
        <p14:creationId xmlns:p14="http://schemas.microsoft.com/office/powerpoint/2010/main" val="407013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E6D1E98-24A7-4365-AD1B-29AFAAF60178}"/>
              </a:ext>
            </a:extLst>
          </p:cNvPr>
          <p:cNvSpPr/>
          <p:nvPr/>
        </p:nvSpPr>
        <p:spPr>
          <a:xfrm>
            <a:off x="497429" y="1002817"/>
            <a:ext cx="3438754" cy="45719"/>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E743BCAB-6EC0-496F-A5B5-80B863B02EA1}"/>
              </a:ext>
            </a:extLst>
          </p:cNvPr>
          <p:cNvSpPr txBox="1"/>
          <p:nvPr/>
        </p:nvSpPr>
        <p:spPr>
          <a:xfrm>
            <a:off x="-216282" y="1025677"/>
            <a:ext cx="5812719" cy="954107"/>
          </a:xfrm>
          <a:prstGeom prst="rect">
            <a:avLst/>
          </a:prstGeom>
          <a:noFill/>
        </p:spPr>
        <p:txBody>
          <a:bodyPr wrap="square" rtlCol="0">
            <a:spAutoFit/>
          </a:bodyPr>
          <a:lstStyle/>
          <a:p>
            <a:pPr algn="ctr"/>
            <a:r>
              <a:rPr lang="es-CO" sz="2800" dirty="0"/>
              <a:t>Recibidas por dependencia y grupos de trabajo</a:t>
            </a:r>
          </a:p>
        </p:txBody>
      </p:sp>
      <p:sp>
        <p:nvSpPr>
          <p:cNvPr id="14" name="CuadroTexto 13">
            <a:extLst>
              <a:ext uri="{FF2B5EF4-FFF2-40B4-BE49-F238E27FC236}">
                <a16:creationId xmlns:a16="http://schemas.microsoft.com/office/drawing/2014/main" id="{5923642E-E624-4C11-9D25-D0162C5DF99C}"/>
              </a:ext>
            </a:extLst>
          </p:cNvPr>
          <p:cNvSpPr txBox="1"/>
          <p:nvPr/>
        </p:nvSpPr>
        <p:spPr>
          <a:xfrm>
            <a:off x="848916" y="-36149"/>
            <a:ext cx="3087267" cy="1246495"/>
          </a:xfrm>
          <a:prstGeom prst="rect">
            <a:avLst/>
          </a:prstGeom>
          <a:noFill/>
        </p:spPr>
        <p:txBody>
          <a:bodyPr wrap="square" rtlCol="0">
            <a:spAutoFit/>
          </a:bodyPr>
          <a:lstStyle/>
          <a:p>
            <a:r>
              <a:rPr lang="es-CO" sz="7500" dirty="0"/>
              <a:t>PQRSD</a:t>
            </a:r>
          </a:p>
        </p:txBody>
      </p:sp>
      <p:sp>
        <p:nvSpPr>
          <p:cNvPr id="15" name="Bisel 9">
            <a:extLst>
              <a:ext uri="{FF2B5EF4-FFF2-40B4-BE49-F238E27FC236}">
                <a16:creationId xmlns:a16="http://schemas.microsoft.com/office/drawing/2014/main" id="{8F60B773-2ADC-44A0-822F-9503E12ED281}"/>
              </a:ext>
            </a:extLst>
          </p:cNvPr>
          <p:cNvSpPr/>
          <p:nvPr/>
        </p:nvSpPr>
        <p:spPr>
          <a:xfrm>
            <a:off x="7522759" y="825452"/>
            <a:ext cx="2484784" cy="954106"/>
          </a:xfrm>
          <a:prstGeom prst="bevel">
            <a:avLst>
              <a:gd name="adj" fmla="val 10879"/>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s-CO" dirty="0"/>
              <a:t>1069 NIVEL TERRITORIAL (MAYO 2020)</a:t>
            </a:r>
          </a:p>
        </p:txBody>
      </p:sp>
      <p:sp>
        <p:nvSpPr>
          <p:cNvPr id="16" name="CuadroTexto 15">
            <a:extLst>
              <a:ext uri="{FF2B5EF4-FFF2-40B4-BE49-F238E27FC236}">
                <a16:creationId xmlns:a16="http://schemas.microsoft.com/office/drawing/2014/main" id="{C32C4214-C938-4645-8AE1-734FC9C27739}"/>
              </a:ext>
            </a:extLst>
          </p:cNvPr>
          <p:cNvSpPr txBox="1"/>
          <p:nvPr/>
        </p:nvSpPr>
        <p:spPr>
          <a:xfrm>
            <a:off x="463562" y="249340"/>
            <a:ext cx="770708" cy="707886"/>
          </a:xfrm>
          <a:prstGeom prst="rect">
            <a:avLst/>
          </a:prstGeom>
          <a:noFill/>
        </p:spPr>
        <p:txBody>
          <a:bodyPr wrap="square" rtlCol="0">
            <a:spAutoFit/>
          </a:bodyPr>
          <a:lstStyle/>
          <a:p>
            <a:r>
              <a:rPr lang="es-CO" sz="4000" b="1" spc="50" dirty="0">
                <a:ln w="0"/>
                <a:effectLst>
                  <a:innerShdw blurRad="63500" dist="50800" dir="13500000">
                    <a:srgbClr val="000000">
                      <a:alpha val="50000"/>
                    </a:srgbClr>
                  </a:innerShdw>
                </a:effectLst>
              </a:rPr>
              <a:t>6</a:t>
            </a:r>
            <a:endParaRPr lang="es-CO" sz="4000" dirty="0"/>
          </a:p>
        </p:txBody>
      </p:sp>
      <p:pic>
        <p:nvPicPr>
          <p:cNvPr id="2" name="Imagen 1">
            <a:extLst>
              <a:ext uri="{FF2B5EF4-FFF2-40B4-BE49-F238E27FC236}">
                <a16:creationId xmlns:a16="http://schemas.microsoft.com/office/drawing/2014/main" id="{44C82A4E-DC5B-4D02-92CD-C3828311F24B}"/>
              </a:ext>
            </a:extLst>
          </p:cNvPr>
          <p:cNvPicPr>
            <a:picLocks noChangeAspect="1"/>
          </p:cNvPicPr>
          <p:nvPr/>
        </p:nvPicPr>
        <p:blipFill>
          <a:blip r:embed="rId3"/>
          <a:stretch>
            <a:fillRect/>
          </a:stretch>
        </p:blipFill>
        <p:spPr>
          <a:xfrm>
            <a:off x="578379" y="2110362"/>
            <a:ext cx="9429164" cy="4054191"/>
          </a:xfrm>
          <a:prstGeom prst="rect">
            <a:avLst/>
          </a:prstGeom>
        </p:spPr>
      </p:pic>
    </p:spTree>
    <p:extLst>
      <p:ext uri="{BB962C8B-B14F-4D97-AF65-F5344CB8AC3E}">
        <p14:creationId xmlns:p14="http://schemas.microsoft.com/office/powerpoint/2010/main" val="58879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E6D1E98-24A7-4365-AD1B-29AFAAF60178}"/>
              </a:ext>
            </a:extLst>
          </p:cNvPr>
          <p:cNvSpPr/>
          <p:nvPr/>
        </p:nvSpPr>
        <p:spPr>
          <a:xfrm>
            <a:off x="497429" y="1002817"/>
            <a:ext cx="3438754" cy="45719"/>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E743BCAB-6EC0-496F-A5B5-80B863B02EA1}"/>
              </a:ext>
            </a:extLst>
          </p:cNvPr>
          <p:cNvSpPr txBox="1"/>
          <p:nvPr/>
        </p:nvSpPr>
        <p:spPr>
          <a:xfrm>
            <a:off x="-216282" y="1025677"/>
            <a:ext cx="5812719" cy="954107"/>
          </a:xfrm>
          <a:prstGeom prst="rect">
            <a:avLst/>
          </a:prstGeom>
          <a:noFill/>
        </p:spPr>
        <p:txBody>
          <a:bodyPr wrap="square" rtlCol="0">
            <a:spAutoFit/>
          </a:bodyPr>
          <a:lstStyle/>
          <a:p>
            <a:pPr algn="ctr"/>
            <a:r>
              <a:rPr lang="es-CO" sz="2800" dirty="0"/>
              <a:t>Recibidas por dependencia y grupos de trabajo</a:t>
            </a:r>
          </a:p>
        </p:txBody>
      </p:sp>
      <p:sp>
        <p:nvSpPr>
          <p:cNvPr id="14" name="CuadroTexto 13">
            <a:extLst>
              <a:ext uri="{FF2B5EF4-FFF2-40B4-BE49-F238E27FC236}">
                <a16:creationId xmlns:a16="http://schemas.microsoft.com/office/drawing/2014/main" id="{5923642E-E624-4C11-9D25-D0162C5DF99C}"/>
              </a:ext>
            </a:extLst>
          </p:cNvPr>
          <p:cNvSpPr txBox="1"/>
          <p:nvPr/>
        </p:nvSpPr>
        <p:spPr>
          <a:xfrm>
            <a:off x="848916" y="-36149"/>
            <a:ext cx="3087267" cy="1246495"/>
          </a:xfrm>
          <a:prstGeom prst="rect">
            <a:avLst/>
          </a:prstGeom>
          <a:noFill/>
        </p:spPr>
        <p:txBody>
          <a:bodyPr wrap="square" rtlCol="0">
            <a:spAutoFit/>
          </a:bodyPr>
          <a:lstStyle/>
          <a:p>
            <a:r>
              <a:rPr lang="es-CO" sz="7500" dirty="0"/>
              <a:t>PQRSD</a:t>
            </a:r>
          </a:p>
        </p:txBody>
      </p:sp>
      <p:sp>
        <p:nvSpPr>
          <p:cNvPr id="15" name="Bisel 9">
            <a:extLst>
              <a:ext uri="{FF2B5EF4-FFF2-40B4-BE49-F238E27FC236}">
                <a16:creationId xmlns:a16="http://schemas.microsoft.com/office/drawing/2014/main" id="{8F60B773-2ADC-44A0-822F-9503E12ED281}"/>
              </a:ext>
            </a:extLst>
          </p:cNvPr>
          <p:cNvSpPr/>
          <p:nvPr/>
        </p:nvSpPr>
        <p:spPr>
          <a:xfrm>
            <a:off x="7522758" y="699911"/>
            <a:ext cx="2716263" cy="1055707"/>
          </a:xfrm>
          <a:prstGeom prst="bevel">
            <a:avLst>
              <a:gd name="adj" fmla="val 10879"/>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s-CO" dirty="0"/>
              <a:t>214 NIVEL CENTRAL (MAYO 2020)</a:t>
            </a:r>
          </a:p>
        </p:txBody>
      </p:sp>
      <p:sp>
        <p:nvSpPr>
          <p:cNvPr id="16" name="CuadroTexto 15">
            <a:extLst>
              <a:ext uri="{FF2B5EF4-FFF2-40B4-BE49-F238E27FC236}">
                <a16:creationId xmlns:a16="http://schemas.microsoft.com/office/drawing/2014/main" id="{C32C4214-C938-4645-8AE1-734FC9C27739}"/>
              </a:ext>
            </a:extLst>
          </p:cNvPr>
          <p:cNvSpPr txBox="1"/>
          <p:nvPr/>
        </p:nvSpPr>
        <p:spPr>
          <a:xfrm>
            <a:off x="463562" y="249340"/>
            <a:ext cx="770708" cy="707886"/>
          </a:xfrm>
          <a:prstGeom prst="rect">
            <a:avLst/>
          </a:prstGeom>
          <a:noFill/>
        </p:spPr>
        <p:txBody>
          <a:bodyPr wrap="square" rtlCol="0">
            <a:spAutoFit/>
          </a:bodyPr>
          <a:lstStyle/>
          <a:p>
            <a:r>
              <a:rPr lang="es-CO" sz="4000" b="1" spc="50" dirty="0">
                <a:ln w="0"/>
                <a:effectLst>
                  <a:innerShdw blurRad="63500" dist="50800" dir="13500000">
                    <a:srgbClr val="000000">
                      <a:alpha val="50000"/>
                    </a:srgbClr>
                  </a:innerShdw>
                </a:effectLst>
              </a:rPr>
              <a:t>6</a:t>
            </a:r>
            <a:endParaRPr lang="es-CO" sz="4000" dirty="0"/>
          </a:p>
        </p:txBody>
      </p:sp>
      <p:pic>
        <p:nvPicPr>
          <p:cNvPr id="4" name="Imagen 3">
            <a:extLst>
              <a:ext uri="{FF2B5EF4-FFF2-40B4-BE49-F238E27FC236}">
                <a16:creationId xmlns:a16="http://schemas.microsoft.com/office/drawing/2014/main" id="{4A3D883D-C966-4761-A961-9D1D7A25C130}"/>
              </a:ext>
            </a:extLst>
          </p:cNvPr>
          <p:cNvPicPr>
            <a:picLocks noChangeAspect="1"/>
          </p:cNvPicPr>
          <p:nvPr/>
        </p:nvPicPr>
        <p:blipFill>
          <a:blip r:embed="rId3"/>
          <a:stretch>
            <a:fillRect/>
          </a:stretch>
        </p:blipFill>
        <p:spPr>
          <a:xfrm>
            <a:off x="309488" y="2110362"/>
            <a:ext cx="10114671" cy="4431031"/>
          </a:xfrm>
          <a:prstGeom prst="rect">
            <a:avLst/>
          </a:prstGeom>
        </p:spPr>
      </p:pic>
    </p:spTree>
    <p:extLst>
      <p:ext uri="{BB962C8B-B14F-4D97-AF65-F5344CB8AC3E}">
        <p14:creationId xmlns:p14="http://schemas.microsoft.com/office/powerpoint/2010/main" val="1199676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4858</TotalTime>
  <Words>772</Words>
  <Application>Microsoft Office PowerPoint</Application>
  <PresentationFormat>Panorámica</PresentationFormat>
  <Paragraphs>97</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Calibri Light</vt:lpstr>
      <vt:lpstr>Wingdings</vt:lpstr>
      <vt:lpstr>Work Sans Light</vt:lpstr>
      <vt:lpstr>Work Sans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Sebastian Lesmes Zamora</dc:creator>
  <cp:lastModifiedBy>Omar Francisco Diaz Ramirez</cp:lastModifiedBy>
  <cp:revision>147</cp:revision>
  <dcterms:created xsi:type="dcterms:W3CDTF">2018-12-10T15:10:07Z</dcterms:created>
  <dcterms:modified xsi:type="dcterms:W3CDTF">2020-06-05T20:27:28Z</dcterms:modified>
</cp:coreProperties>
</file>